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63" r:id="rId5"/>
    <p:sldId id="264" r:id="rId6"/>
    <p:sldId id="259" r:id="rId7"/>
    <p:sldId id="260" r:id="rId8"/>
    <p:sldId id="261" r:id="rId9"/>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1452"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516624"/>
            <a:ext cx="7315200" cy="2595025"/>
          </a:xfrm>
        </p:spPr>
        <p:txBody>
          <a:bodyPr>
            <a:normAutofit/>
          </a:bodyPr>
          <a:lstStyle>
            <a:lvl1pPr>
              <a:defRPr sz="4800"/>
            </a:lvl1pPr>
          </a:lstStyle>
          <a:p>
            <a:r>
              <a:rPr lang="ru-RU" smtClean="0"/>
              <a:t>Образец заголовка</a:t>
            </a:r>
            <a:endParaRPr lang="en-US"/>
          </a:p>
        </p:txBody>
      </p:sp>
      <p:sp>
        <p:nvSpPr>
          <p:cNvPr id="3" name="Subtitle 2"/>
          <p:cNvSpPr>
            <a:spLocks noGrp="1"/>
          </p:cNvSpPr>
          <p:nvPr>
            <p:ph type="subTitle" idx="1"/>
          </p:nvPr>
        </p:nvSpPr>
        <p:spPr>
          <a:xfrm>
            <a:off x="914400" y="5166530"/>
            <a:ext cx="7315200" cy="1144632"/>
          </a:xfrm>
        </p:spPr>
        <p:txBody>
          <a:bodyPr>
            <a:normAutofit/>
          </a:bodyPr>
          <a:lstStyle>
            <a:lvl1pPr marL="0" indent="0" algn="l">
              <a:buNone/>
              <a:defRPr sz="2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7" name="Date Placeholder 6"/>
          <p:cNvSpPr>
            <a:spLocks noGrp="1"/>
          </p:cNvSpPr>
          <p:nvPr>
            <p:ph type="dt" sz="half" idx="10"/>
          </p:nvPr>
        </p:nvSpPr>
        <p:spPr/>
        <p:txBody>
          <a:bodyPr/>
          <a:lstStyle/>
          <a:p>
            <a:fld id="{B4C71EC6-210F-42DE-9C53-41977AD35B3D}" type="datetimeFigureOut">
              <a:rPr lang="ru-RU" smtClean="0"/>
              <a:t>29.03.2021</a:t>
            </a:fld>
            <a:endParaRPr lang="ru-RU"/>
          </a:p>
        </p:txBody>
      </p:sp>
      <p:sp>
        <p:nvSpPr>
          <p:cNvPr id="8" name="Slide Number Placeholder 7"/>
          <p:cNvSpPr>
            <a:spLocks noGrp="1"/>
          </p:cNvSpPr>
          <p:nvPr>
            <p:ph type="sldNum" sz="quarter" idx="11"/>
          </p:nvPr>
        </p:nvSpPr>
        <p:spPr/>
        <p:txBody>
          <a:bodyPr/>
          <a:lstStyle/>
          <a:p>
            <a:fld id="{B19B0651-EE4F-4900-A07F-96A6BFA9D0F0}" type="slidenum">
              <a:rPr lang="ru-RU" smtClean="0"/>
              <a:t>‹#›</a:t>
            </a:fld>
            <a:endParaRPr lang="ru-RU"/>
          </a:p>
        </p:txBody>
      </p:sp>
      <p:sp>
        <p:nvSpPr>
          <p:cNvPr id="9" name="Footer Placeholder 8"/>
          <p:cNvSpPr>
            <a:spLocks noGrp="1"/>
          </p:cNvSpPr>
          <p:nvPr>
            <p:ph type="ftr" sz="quarter" idx="12"/>
          </p:nvPr>
        </p:nvSpPr>
        <p:spPr/>
        <p:txBody>
          <a:bodyPr/>
          <a:lstStyle/>
          <a:p>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t>29.03.2021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914400" y="5017572"/>
            <a:ext cx="7315200" cy="1293592"/>
          </a:xfrm>
        </p:spPr>
        <p:txBody>
          <a:bodyPr anchor="t"/>
          <a:lstStyle>
            <a:lvl1pPr algn="l">
              <a:defRPr sz="4000" b="0" cap="none"/>
            </a:lvl1pPr>
          </a:lstStyle>
          <a:p>
            <a:r>
              <a:rPr lang="ru-RU" smtClean="0"/>
              <a:t>Образец заголовка</a:t>
            </a:r>
            <a:endParaRPr lang="en-US"/>
          </a:p>
        </p:txBody>
      </p:sp>
      <p:sp>
        <p:nvSpPr>
          <p:cNvPr id="3" name="Text Placeholder 2"/>
          <p:cNvSpPr>
            <a:spLocks noGrp="1"/>
          </p:cNvSpPr>
          <p:nvPr>
            <p:ph type="body" idx="1"/>
          </p:nvPr>
        </p:nvSpPr>
        <p:spPr>
          <a:xfrm>
            <a:off x="914400" y="3865097"/>
            <a:ext cx="7315200" cy="1098439"/>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4C71EC6-210F-42DE-9C53-41977AD35B3D}" type="datetimeFigureOut">
              <a:rPr lang="ru-RU" smtClean="0"/>
              <a:t>29.03.2021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B4C71EC6-210F-42DE-9C53-41977AD35B3D}" type="datetimeFigureOut">
              <a:rPr lang="ru-RU" smtClean="0"/>
              <a:t>29.03.2021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
        <p:nvSpPr>
          <p:cNvPr id="9" name="Title 8"/>
          <p:cNvSpPr>
            <a:spLocks noGrp="1"/>
          </p:cNvSpPr>
          <p:nvPr>
            <p:ph type="title"/>
          </p:nvPr>
        </p:nvSpPr>
        <p:spPr>
          <a:xfrm>
            <a:off x="914400" y="1544715"/>
            <a:ext cx="7315200" cy="1154097"/>
          </a:xfrm>
        </p:spPr>
        <p:txBody>
          <a:bodyPr/>
          <a:lstStyle/>
          <a:p>
            <a:r>
              <a:rPr lang="ru-RU" smtClean="0"/>
              <a:t>Образец заголовка</a:t>
            </a:r>
            <a:endParaRPr lang="en-US"/>
          </a:p>
        </p:txBody>
      </p:sp>
      <p:sp>
        <p:nvSpPr>
          <p:cNvPr id="8" name="Content Placeholder 7"/>
          <p:cNvSpPr>
            <a:spLocks noGrp="1"/>
          </p:cNvSpPr>
          <p:nvPr>
            <p:ph sz="quarter" idx="13"/>
          </p:nvPr>
        </p:nvSpPr>
        <p:spPr>
          <a:xfrm>
            <a:off x="914400" y="2743200"/>
            <a:ext cx="3566160" cy="359359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4681728" y="2743200"/>
            <a:ext cx="3566160" cy="3595687"/>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16348" y="2743200"/>
            <a:ext cx="3364992" cy="621792"/>
          </a:xfrm>
        </p:spPr>
        <p:txBody>
          <a:bodyPr anchor="b">
            <a:noAutofit/>
          </a:bodyPr>
          <a:lstStyle>
            <a:lvl1pPr marL="0" indent="0">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5" name="Text Placeholder 4"/>
          <p:cNvSpPr>
            <a:spLocks noGrp="1"/>
          </p:cNvSpPr>
          <p:nvPr>
            <p:ph type="body" sz="quarter" idx="3"/>
          </p:nvPr>
        </p:nvSpPr>
        <p:spPr>
          <a:xfrm>
            <a:off x="4885144" y="2743200"/>
            <a:ext cx="3362062" cy="621792"/>
          </a:xfrm>
        </p:spPr>
        <p:txBody>
          <a:bodyPr anchor="b">
            <a:noAutofit/>
          </a:bodyPr>
          <a:lstStyle>
            <a:lvl1pPr marL="0" indent="0">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7" name="Date Placeholder 6"/>
          <p:cNvSpPr>
            <a:spLocks noGrp="1"/>
          </p:cNvSpPr>
          <p:nvPr>
            <p:ph type="dt" sz="half" idx="10"/>
          </p:nvPr>
        </p:nvSpPr>
        <p:spPr/>
        <p:txBody>
          <a:bodyPr/>
          <a:lstStyle/>
          <a:p>
            <a:fld id="{B4C71EC6-210F-42DE-9C53-41977AD35B3D}" type="datetimeFigureOut">
              <a:rPr lang="ru-RU" smtClean="0"/>
              <a:t>29.03.2021</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19B0651-EE4F-4900-A07F-96A6BFA9D0F0}" type="slidenum">
              <a:rPr lang="ru-RU" smtClean="0"/>
              <a:t>‹#›</a:t>
            </a:fld>
            <a:endParaRPr lang="ru-RU"/>
          </a:p>
        </p:txBody>
      </p:sp>
      <p:sp>
        <p:nvSpPr>
          <p:cNvPr id="10" name="Title 9"/>
          <p:cNvSpPr>
            <a:spLocks noGrp="1"/>
          </p:cNvSpPr>
          <p:nvPr>
            <p:ph type="title"/>
          </p:nvPr>
        </p:nvSpPr>
        <p:spPr>
          <a:xfrm>
            <a:off x="914400" y="1544715"/>
            <a:ext cx="7315200" cy="1154097"/>
          </a:xfrm>
        </p:spPr>
        <p:txBody>
          <a:bodyPr/>
          <a:lstStyle/>
          <a:p>
            <a:r>
              <a:rPr lang="ru-RU" smtClean="0"/>
              <a:t>Образец заголовка</a:t>
            </a:r>
            <a:endParaRPr lang="en-US" dirty="0"/>
          </a:p>
        </p:txBody>
      </p:sp>
      <p:sp>
        <p:nvSpPr>
          <p:cNvPr id="11" name="Content Placeholder 10"/>
          <p:cNvSpPr>
            <a:spLocks noGrp="1"/>
          </p:cNvSpPr>
          <p:nvPr>
            <p:ph sz="quarter" idx="13"/>
          </p:nvPr>
        </p:nvSpPr>
        <p:spPr>
          <a:xfrm>
            <a:off x="914400" y="3383280"/>
            <a:ext cx="3566160" cy="295351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13" name="Content Placeholder 12"/>
          <p:cNvSpPr>
            <a:spLocks noGrp="1"/>
          </p:cNvSpPr>
          <p:nvPr>
            <p:ph sz="quarter" idx="14"/>
          </p:nvPr>
        </p:nvSpPr>
        <p:spPr>
          <a:xfrm>
            <a:off x="4681727" y="3383280"/>
            <a:ext cx="3566160" cy="295351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Date Placeholder 2"/>
          <p:cNvSpPr>
            <a:spLocks noGrp="1"/>
          </p:cNvSpPr>
          <p:nvPr>
            <p:ph type="dt" sz="half" idx="10"/>
          </p:nvPr>
        </p:nvSpPr>
        <p:spPr/>
        <p:txBody>
          <a:bodyPr/>
          <a:lstStyle/>
          <a:p>
            <a:fld id="{B4C71EC6-210F-42DE-9C53-41977AD35B3D}" type="datetimeFigureOut">
              <a:rPr lang="ru-RU" smtClean="0"/>
              <a:t>29.03.2021</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C71EC6-210F-42DE-9C53-41977AD35B3D}" type="datetimeFigureOut">
              <a:rPr lang="ru-RU" smtClean="0"/>
              <a:t>29.03.2021</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914400" y="1825362"/>
            <a:ext cx="2950936" cy="2173015"/>
          </a:xfrm>
        </p:spPr>
        <p:txBody>
          <a:bodyPr anchor="b">
            <a:normAutofit/>
          </a:bodyPr>
          <a:lstStyle>
            <a:lvl1pPr algn="l">
              <a:defRPr sz="2800" b="0"/>
            </a:lvl1pPr>
          </a:lstStyle>
          <a:p>
            <a:r>
              <a:rPr lang="ru-RU" smtClean="0"/>
              <a:t>Образец заголовка</a:t>
            </a:r>
            <a:endParaRPr lang="en-US" dirty="0"/>
          </a:p>
        </p:txBody>
      </p:sp>
      <p:sp>
        <p:nvSpPr>
          <p:cNvPr id="3" name="Content Placeholder 2"/>
          <p:cNvSpPr>
            <a:spLocks noGrp="1"/>
          </p:cNvSpPr>
          <p:nvPr>
            <p:ph idx="1"/>
          </p:nvPr>
        </p:nvSpPr>
        <p:spPr>
          <a:xfrm>
            <a:off x="4021752" y="1826709"/>
            <a:ext cx="4207848" cy="4476614"/>
          </a:xfrm>
        </p:spPr>
        <p:txBody>
          <a:bodyPr anchor="ct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914400" y="4061095"/>
            <a:ext cx="2950936" cy="22453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29.03.2021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914400" y="1828800"/>
            <a:ext cx="2953512" cy="2176272"/>
          </a:xfrm>
        </p:spPr>
        <p:txBody>
          <a:bodyPr anchor="b">
            <a:normAutofit/>
          </a:bodyPr>
          <a:lstStyle>
            <a:lvl1pPr algn="l">
              <a:defRPr sz="2800" b="0"/>
            </a:lvl1pPr>
          </a:lstStyle>
          <a:p>
            <a:r>
              <a:rPr lang="ru-RU" smtClean="0"/>
              <a:t>Образец заголовка</a:t>
            </a:r>
            <a:endParaRPr lang="en-US" dirty="0"/>
          </a:p>
        </p:txBody>
      </p:sp>
      <p:sp>
        <p:nvSpPr>
          <p:cNvPr id="3" name="Picture Placeholder 2"/>
          <p:cNvSpPr>
            <a:spLocks noGrp="1"/>
          </p:cNvSpPr>
          <p:nvPr>
            <p:ph type="pic" idx="1"/>
          </p:nvPr>
        </p:nvSpPr>
        <p:spPr>
          <a:xfrm>
            <a:off x="4191000" y="2286000"/>
            <a:ext cx="4038600" cy="3352800"/>
          </a:xfrm>
          <a:solidFill>
            <a:schemeClr val="accent2"/>
          </a:solidFill>
          <a:ln w="12700">
            <a:noFill/>
          </a:ln>
          <a:effectLst>
            <a:reflection blurRad="12700" stA="30000" endPos="30000" dist="31750" dir="5400000" sy="-100000" algn="bl" rotWithShape="0"/>
          </a:effectLst>
          <a:scene3d>
            <a:camera prst="perspectiveRight" fov="2700000">
              <a:rot lat="240000" lon="900000" rev="0"/>
            </a:camera>
            <a:lightRig rig="threePt" dir="t">
              <a:rot lat="0" lon="0" rev="2700000"/>
            </a:lightRig>
          </a:scene3d>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914400" y="4059936"/>
            <a:ext cx="2953512" cy="2249424"/>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29.03.2021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29.03.2021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48400" y="1826709"/>
            <a:ext cx="1492499" cy="4484454"/>
          </a:xfrm>
        </p:spPr>
        <p:txBody>
          <a:bodyPr vert="eaVert"/>
          <a:lstStyle/>
          <a:p>
            <a:r>
              <a:rPr lang="ru-RU" smtClean="0"/>
              <a:t>Образец заголовка</a:t>
            </a:r>
            <a:endParaRPr lang="en-US"/>
          </a:p>
        </p:txBody>
      </p:sp>
      <p:sp>
        <p:nvSpPr>
          <p:cNvPr id="3" name="Vertical Text Placeholder 2"/>
          <p:cNvSpPr>
            <a:spLocks noGrp="1"/>
          </p:cNvSpPr>
          <p:nvPr>
            <p:ph type="body" orient="vert" idx="1"/>
          </p:nvPr>
        </p:nvSpPr>
        <p:spPr>
          <a:xfrm>
            <a:off x="854524" y="1826709"/>
            <a:ext cx="5241476" cy="4484454"/>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29.03.2021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0" name="Rectangle 9"/>
          <p:cNvSpPr/>
          <p:nvPr/>
        </p:nvSpPr>
        <p:spPr>
          <a:xfrm>
            <a:off x="8435268" y="573807"/>
            <a:ext cx="86236" cy="5723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8569419" y="573807"/>
            <a:ext cx="576072" cy="5723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914400" y="1544715"/>
            <a:ext cx="7315200" cy="1154097"/>
          </a:xfrm>
          <a:prstGeom prst="rect">
            <a:avLst/>
          </a:prstGeom>
        </p:spPr>
        <p:txBody>
          <a:bodyPr vert="horz" lIns="91440" tIns="45720" rIns="91440" bIns="45720" rtlCol="0" anchor="b">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914400" y="2769833"/>
            <a:ext cx="7315200" cy="3539527"/>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smtClean="0"/>
          </a:p>
        </p:txBody>
      </p:sp>
      <p:sp>
        <p:nvSpPr>
          <p:cNvPr id="4" name="Date Placeholder 3"/>
          <p:cNvSpPr>
            <a:spLocks noGrp="1"/>
          </p:cNvSpPr>
          <p:nvPr>
            <p:ph type="dt" sz="half" idx="2"/>
          </p:nvPr>
        </p:nvSpPr>
        <p:spPr>
          <a:xfrm>
            <a:off x="6007690" y="548797"/>
            <a:ext cx="1189132" cy="297918"/>
          </a:xfrm>
          <a:prstGeom prst="rect">
            <a:avLst/>
          </a:prstGeom>
        </p:spPr>
        <p:txBody>
          <a:bodyPr vert="horz" lIns="91440" tIns="45720" rIns="91440" bIns="45720" rtlCol="0" anchor="ctr"/>
          <a:lstStyle>
            <a:lvl1pPr algn="l">
              <a:defRPr sz="1200">
                <a:solidFill>
                  <a:schemeClr val="tx1">
                    <a:alpha val="50000"/>
                  </a:schemeClr>
                </a:solidFill>
              </a:defRPr>
            </a:lvl1pPr>
          </a:lstStyle>
          <a:p>
            <a:fld id="{B4C71EC6-210F-42DE-9C53-41977AD35B3D}" type="datetimeFigureOut">
              <a:rPr lang="ru-RU" smtClean="0"/>
              <a:t>29.03.2021</a:t>
            </a:fld>
            <a:endParaRPr lang="ru-RU"/>
          </a:p>
        </p:txBody>
      </p:sp>
      <p:sp>
        <p:nvSpPr>
          <p:cNvPr id="6" name="Slide Number Placeholder 5"/>
          <p:cNvSpPr>
            <a:spLocks noGrp="1"/>
          </p:cNvSpPr>
          <p:nvPr>
            <p:ph type="sldNum" sz="quarter" idx="4"/>
          </p:nvPr>
        </p:nvSpPr>
        <p:spPr>
          <a:xfrm>
            <a:off x="7314415" y="548797"/>
            <a:ext cx="941203" cy="301752"/>
          </a:xfrm>
          <a:prstGeom prst="rect">
            <a:avLst/>
          </a:prstGeom>
        </p:spPr>
        <p:txBody>
          <a:bodyPr vert="horz" lIns="91440" tIns="45720" rIns="91440" bIns="45720" rtlCol="0" anchor="ctr"/>
          <a:lstStyle>
            <a:lvl1pPr algn="r">
              <a:defRPr sz="1200">
                <a:solidFill>
                  <a:schemeClr val="tx1"/>
                </a:solidFill>
              </a:defRPr>
            </a:lvl1pPr>
          </a:lstStyle>
          <a:p>
            <a:fld id="{B19B0651-EE4F-4900-A07F-96A6BFA9D0F0}" type="slidenum">
              <a:rPr lang="ru-RU" smtClean="0"/>
              <a:t>‹#›</a:t>
            </a:fld>
            <a:endParaRPr lang="ru-RU"/>
          </a:p>
        </p:txBody>
      </p:sp>
      <p:sp>
        <p:nvSpPr>
          <p:cNvPr id="5" name="Footer Placeholder 4"/>
          <p:cNvSpPr>
            <a:spLocks noGrp="1"/>
          </p:cNvSpPr>
          <p:nvPr>
            <p:ph type="ftr" sz="quarter" idx="3"/>
          </p:nvPr>
        </p:nvSpPr>
        <p:spPr>
          <a:xfrm>
            <a:off x="6008688" y="855956"/>
            <a:ext cx="2246489" cy="301227"/>
          </a:xfrm>
          <a:prstGeom prst="rect">
            <a:avLst/>
          </a:prstGeom>
        </p:spPr>
        <p:txBody>
          <a:bodyPr vert="horz" lIns="91440" tIns="0" rIns="91440" bIns="45720" rtlCol="0" anchor="t"/>
          <a:lstStyle>
            <a:lvl1pPr algn="l">
              <a:defRPr sz="1000">
                <a:solidFill>
                  <a:schemeClr val="tx1"/>
                </a:solidFill>
              </a:defRPr>
            </a:lvl1pPr>
          </a:lstStyle>
          <a:p>
            <a:endParaRPr lang="ru-RU"/>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0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buClr>
          <a:schemeClr val="tx2"/>
        </a:buClr>
        <a:buFont typeface="Wingdings" charset="2"/>
        <a:buChar char="§"/>
        <a:defRPr sz="2000" kern="1200">
          <a:solidFill>
            <a:schemeClr val="tx1"/>
          </a:solidFill>
          <a:latin typeface="+mn-lt"/>
          <a:ea typeface="+mn-ea"/>
          <a:cs typeface="+mn-cs"/>
        </a:defRPr>
      </a:lvl1pPr>
      <a:lvl2pPr marL="502920" indent="-182880" algn="l" defTabSz="914400" rtl="0" eaLnBrk="1" latinLnBrk="0" hangingPunct="1">
        <a:spcBef>
          <a:spcPct val="20000"/>
        </a:spcBef>
        <a:buClr>
          <a:schemeClr val="tx2"/>
        </a:buClr>
        <a:buFont typeface="Wingdings" charset="2"/>
        <a:buChar char="§"/>
        <a:defRPr sz="1800" kern="1200">
          <a:solidFill>
            <a:schemeClr val="tx1"/>
          </a:solidFill>
          <a:latin typeface="+mn-lt"/>
          <a:ea typeface="+mn-ea"/>
          <a:cs typeface="+mn-cs"/>
        </a:defRPr>
      </a:lvl2pPr>
      <a:lvl3pPr marL="685800" indent="-182880" algn="l" defTabSz="914400" rtl="0" eaLnBrk="1" latinLnBrk="0" hangingPunct="1">
        <a:spcBef>
          <a:spcPct val="20000"/>
        </a:spcBef>
        <a:buClr>
          <a:schemeClr val="tx2"/>
        </a:buClr>
        <a:buFont typeface="Wingdings" charset="2"/>
        <a:buChar char="§"/>
        <a:defRPr sz="1600" kern="1200">
          <a:solidFill>
            <a:schemeClr val="tx1"/>
          </a:solidFill>
          <a:latin typeface="+mn-lt"/>
          <a:ea typeface="+mn-ea"/>
          <a:cs typeface="+mn-cs"/>
        </a:defRPr>
      </a:lvl3pPr>
      <a:lvl4pPr marL="914400" indent="-182880" algn="l" defTabSz="914400" rtl="0" eaLnBrk="1" latinLnBrk="0" hangingPunct="1">
        <a:spcBef>
          <a:spcPct val="20000"/>
        </a:spcBef>
        <a:buClr>
          <a:schemeClr val="tx2"/>
        </a:buClr>
        <a:buFont typeface="Wingdings" charset="2"/>
        <a:buChar char="§"/>
        <a:defRPr sz="1400" kern="1200">
          <a:solidFill>
            <a:schemeClr val="tx1"/>
          </a:solidFill>
          <a:latin typeface="+mn-lt"/>
          <a:ea typeface="+mn-ea"/>
          <a:cs typeface="+mn-cs"/>
        </a:defRPr>
      </a:lvl4pPr>
      <a:lvl5pPr marL="1143000" indent="-182880" algn="l" defTabSz="914400" rtl="0" eaLnBrk="1" latinLnBrk="0" hangingPunct="1">
        <a:spcBef>
          <a:spcPct val="20000"/>
        </a:spcBef>
        <a:buClr>
          <a:schemeClr val="tx2"/>
        </a:buClr>
        <a:buFont typeface="Wingdings" charset="2"/>
        <a:buChar char="§"/>
        <a:defRPr sz="1400" kern="1200">
          <a:solidFill>
            <a:schemeClr val="tx1"/>
          </a:solidFill>
          <a:latin typeface="+mn-lt"/>
          <a:ea typeface="+mn-ea"/>
          <a:cs typeface="+mn-cs"/>
        </a:defRPr>
      </a:lvl5pPr>
      <a:lvl6pPr marL="13716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6pPr>
      <a:lvl7pPr marL="16002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7pPr>
      <a:lvl8pPr marL="18288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8pPr>
      <a:lvl9pPr marL="20574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86408" y="0"/>
            <a:ext cx="7315200" cy="1898673"/>
          </a:xfrm>
        </p:spPr>
        <p:txBody>
          <a:bodyPr>
            <a:normAutofit/>
          </a:bodyPr>
          <a:lstStyle/>
          <a:p>
            <a:pPr algn="ctr"/>
            <a:r>
              <a:rPr lang="kk-KZ" sz="3600" dirty="0" smtClean="0">
                <a:latin typeface="Times New Roman" panose="02020603050405020304" pitchFamily="18" charset="0"/>
                <a:cs typeface="Times New Roman" panose="02020603050405020304" pitchFamily="18" charset="0"/>
              </a:rPr>
              <a:t>Дәріс №1. Кіріспе. БҰРҒЫЛАУ </a:t>
            </a:r>
            <a:r>
              <a:rPr lang="kk-KZ" sz="3600" dirty="0">
                <a:latin typeface="Times New Roman" panose="02020603050405020304" pitchFamily="18" charset="0"/>
                <a:cs typeface="Times New Roman" panose="02020603050405020304" pitchFamily="18" charset="0"/>
              </a:rPr>
              <a:t>ЖҰМЫСТАРЫНЫҢ ДАМУЫНЫҢ КЫСҚАША </a:t>
            </a:r>
            <a:r>
              <a:rPr lang="kk-KZ" sz="3600" dirty="0" smtClean="0">
                <a:latin typeface="Times New Roman" panose="02020603050405020304" pitchFamily="18" charset="0"/>
                <a:cs typeface="Times New Roman" panose="02020603050405020304" pitchFamily="18" charset="0"/>
              </a:rPr>
              <a:t>ТАРИХЫ</a:t>
            </a:r>
            <a:endParaRPr lang="ru-RU" sz="3600" dirty="0">
              <a:latin typeface="Times New Roman" panose="02020603050405020304" pitchFamily="18" charset="0"/>
              <a:cs typeface="Times New Roman" panose="02020603050405020304" pitchFamily="18" charset="0"/>
            </a:endParaRPr>
          </a:p>
        </p:txBody>
      </p:sp>
      <p:sp>
        <p:nvSpPr>
          <p:cNvPr id="3" name="Подзаголовок 2"/>
          <p:cNvSpPr>
            <a:spLocks noGrp="1"/>
          </p:cNvSpPr>
          <p:nvPr>
            <p:ph type="subTitle" idx="1"/>
          </p:nvPr>
        </p:nvSpPr>
        <p:spPr>
          <a:xfrm>
            <a:off x="1843100" y="6077691"/>
            <a:ext cx="5601816" cy="663677"/>
          </a:xfrm>
        </p:spPr>
        <p:txBody>
          <a:bodyPr>
            <a:normAutofit/>
          </a:bodyPr>
          <a:lstStyle/>
          <a:p>
            <a:pPr algn="ctr"/>
            <a:r>
              <a:rPr lang="kk-KZ" sz="2800" b="1" dirty="0" smtClean="0">
                <a:solidFill>
                  <a:schemeClr val="tx2"/>
                </a:solidFill>
                <a:latin typeface="Times New Roman" panose="02020603050405020304" pitchFamily="18" charset="0"/>
                <a:cs typeface="Times New Roman" panose="02020603050405020304" pitchFamily="18" charset="0"/>
              </a:rPr>
              <a:t>Пән: </a:t>
            </a:r>
            <a:r>
              <a:rPr lang="ru-RU" sz="2800" b="1" smtClean="0">
                <a:solidFill>
                  <a:schemeClr val="tx2"/>
                </a:solidFill>
                <a:latin typeface="Times New Roman" panose="02020603050405020304" pitchFamily="18" charset="0"/>
                <a:cs typeface="Times New Roman" panose="02020603050405020304" pitchFamily="18" charset="0"/>
              </a:rPr>
              <a:t>Ұңғымаларды </a:t>
            </a:r>
            <a:r>
              <a:rPr lang="ru-RU" sz="2800" b="1" dirty="0" err="1">
                <a:solidFill>
                  <a:schemeClr val="tx2"/>
                </a:solidFill>
                <a:latin typeface="Times New Roman" panose="02020603050405020304" pitchFamily="18" charset="0"/>
                <a:cs typeface="Times New Roman" panose="02020603050405020304" pitchFamily="18" charset="0"/>
              </a:rPr>
              <a:t>бұрғылау</a:t>
            </a:r>
            <a:endParaRPr lang="ru-RU" sz="2800" b="1" dirty="0">
              <a:solidFill>
                <a:schemeClr val="tx2"/>
              </a:solidFill>
              <a:latin typeface="Times New Roman" panose="02020603050405020304" pitchFamily="18" charset="0"/>
              <a:cs typeface="Times New Roman" panose="02020603050405020304" pitchFamily="18" charset="0"/>
            </a:endParaRPr>
          </a:p>
        </p:txBody>
      </p:sp>
      <p:pic>
        <p:nvPicPr>
          <p:cNvPr id="1026" name="Picture 2" descr="Дефицит нефти из-за остановки бурения: эксперты озвучили неприятный сценарий"/>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616" y="1916833"/>
            <a:ext cx="7056784" cy="40104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738108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98376" y="116632"/>
            <a:ext cx="7315200" cy="1154097"/>
          </a:xfrm>
        </p:spPr>
        <p:txBody>
          <a:bodyPr>
            <a:noAutofit/>
          </a:bodyPr>
          <a:lstStyle/>
          <a:p>
            <a:pPr algn="ctr"/>
            <a:r>
              <a:rPr lang="ru-RU" sz="2400" dirty="0" err="1" smtClean="0">
                <a:latin typeface="Times New Roman" panose="02020603050405020304" pitchFamily="18" charset="0"/>
                <a:cs typeface="Times New Roman" panose="02020603050405020304" pitchFamily="18" charset="0"/>
              </a:rPr>
              <a:t>Бұрғылау</a:t>
            </a:r>
            <a:r>
              <a:rPr lang="ru-RU" sz="2400" dirty="0" smtClean="0">
                <a:latin typeface="Times New Roman" panose="02020603050405020304" pitchFamily="18" charset="0"/>
                <a:cs typeface="Times New Roman" panose="02020603050405020304" pitchFamily="18" charset="0"/>
              </a:rPr>
              <a:t> – </a:t>
            </a:r>
            <a:r>
              <a:rPr lang="ru-RU" sz="2400" dirty="0" err="1" smtClean="0">
                <a:latin typeface="Times New Roman" panose="02020603050405020304" pitchFamily="18" charset="0"/>
                <a:cs typeface="Times New Roman" panose="02020603050405020304" pitchFamily="18" charset="0"/>
              </a:rPr>
              <a:t>арнайы</a:t>
            </a:r>
            <a:r>
              <a:rPr lang="ru-RU" sz="2400" dirty="0" smtClean="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техниканың</a:t>
            </a:r>
            <a:r>
              <a:rPr lang="ru-RU" sz="2400" dirty="0">
                <a:latin typeface="Times New Roman" panose="02020603050405020304" pitchFamily="18" charset="0"/>
                <a:cs typeface="Times New Roman" panose="02020603050405020304" pitchFamily="18" charset="0"/>
              </a:rPr>
              <a:t> </a:t>
            </a:r>
            <a:r>
              <a:rPr lang="ru-RU" sz="2400" dirty="0" smtClean="0">
                <a:latin typeface="Times New Roman" panose="02020603050405020304" pitchFamily="18" charset="0"/>
                <a:cs typeface="Times New Roman" panose="02020603050405020304" pitchFamily="18" charset="0"/>
              </a:rPr>
              <a:t>(</a:t>
            </a:r>
            <a:r>
              <a:rPr lang="ru-RU" sz="2400" dirty="0" err="1" smtClean="0">
                <a:latin typeface="Times New Roman" panose="02020603050405020304" pitchFamily="18" charset="0"/>
                <a:cs typeface="Times New Roman" panose="02020603050405020304" pitchFamily="18" charset="0"/>
              </a:rPr>
              <a:t>бұрғылау</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жабдығының</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көмегімен</a:t>
            </a:r>
            <a:r>
              <a:rPr lang="ru-RU" sz="2400" dirty="0" smtClean="0">
                <a:latin typeface="Times New Roman" panose="02020603050405020304" pitchFamily="18" charset="0"/>
                <a:cs typeface="Times New Roman" panose="02020603050405020304" pitchFamily="18" charset="0"/>
              </a:rPr>
              <a:t> </a:t>
            </a:r>
            <a:r>
              <a:rPr lang="ru-RU" sz="2400" dirty="0">
                <a:latin typeface="Times New Roman" panose="02020603050405020304" pitchFamily="18" charset="0"/>
                <a:cs typeface="Times New Roman" panose="02020603050405020304" pitchFamily="18" charset="0"/>
              </a:rPr>
              <a:t>тау </a:t>
            </a:r>
            <a:r>
              <a:rPr lang="ru-RU" sz="2400" dirty="0" err="1">
                <a:latin typeface="Times New Roman" panose="02020603050405020304" pitchFamily="18" charset="0"/>
                <a:cs typeface="Times New Roman" panose="02020603050405020304" pitchFamily="18" charset="0"/>
              </a:rPr>
              <a:t>жыныстарын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бұзу</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процесі</a:t>
            </a:r>
            <a:r>
              <a:rPr lang="ru-RU" sz="2400" dirty="0" smtClean="0">
                <a:latin typeface="Times New Roman" panose="02020603050405020304" pitchFamily="18" charset="0"/>
                <a:cs typeface="Times New Roman" panose="02020603050405020304" pitchFamily="18" charset="0"/>
              </a:rPr>
              <a:t>.</a:t>
            </a:r>
            <a:endParaRPr lang="ru-RU" sz="2400" dirty="0">
              <a:latin typeface="Times New Roman" panose="02020603050405020304" pitchFamily="18" charset="0"/>
              <a:cs typeface="Times New Roman" panose="02020603050405020304" pitchFamily="18" charset="0"/>
            </a:endParaRPr>
          </a:p>
        </p:txBody>
      </p:sp>
      <p:sp>
        <p:nvSpPr>
          <p:cNvPr id="5" name="Объект 4"/>
          <p:cNvSpPr>
            <a:spLocks noGrp="1"/>
          </p:cNvSpPr>
          <p:nvPr>
            <p:ph idx="1"/>
          </p:nvPr>
        </p:nvSpPr>
        <p:spPr>
          <a:xfrm>
            <a:off x="4572000" y="1415805"/>
            <a:ext cx="4464496" cy="4965563"/>
          </a:xfrm>
        </p:spPr>
        <p:txBody>
          <a:bodyPr>
            <a:normAutofit fontScale="92500" lnSpcReduction="10000"/>
          </a:bodyPr>
          <a:lstStyle/>
          <a:p>
            <a:pPr algn="just"/>
            <a:r>
              <a:rPr lang="kk-KZ" dirty="0">
                <a:latin typeface="Times New Roman" panose="02020603050405020304" pitchFamily="18" charset="0"/>
                <a:cs typeface="Times New Roman" panose="02020603050405020304" pitchFamily="18" charset="0"/>
              </a:rPr>
              <a:t>Бұрғылау жұмыстарының басталуы археологиялық қазындылардың нәтижесінде дәлелденіп жатыр. Жер қойнауында терең тау қазбасын жасау </a:t>
            </a:r>
            <a:r>
              <a:rPr lang="kk-KZ" b="1" i="1" dirty="0" smtClean="0">
                <a:solidFill>
                  <a:schemeClr val="tx2"/>
                </a:solidFill>
                <a:latin typeface="Times New Roman" panose="02020603050405020304" pitchFamily="18" charset="0"/>
                <a:cs typeface="Times New Roman" panose="02020603050405020304" pitchFamily="18" charset="0"/>
              </a:rPr>
              <a:t>б.з.б. III-VI </a:t>
            </a:r>
            <a:r>
              <a:rPr lang="kk-KZ" b="1" i="1" dirty="0">
                <a:solidFill>
                  <a:schemeClr val="tx2"/>
                </a:solidFill>
                <a:latin typeface="Times New Roman" panose="02020603050405020304" pitchFamily="18" charset="0"/>
                <a:cs typeface="Times New Roman" panose="02020603050405020304" pitchFamily="18" charset="0"/>
              </a:rPr>
              <a:t>ғасырларда </a:t>
            </a:r>
            <a:r>
              <a:rPr lang="kk-KZ" dirty="0">
                <a:latin typeface="Times New Roman" panose="02020603050405020304" pitchFamily="18" charset="0"/>
                <a:cs typeface="Times New Roman" panose="02020603050405020304" pitchFamily="18" charset="0"/>
              </a:rPr>
              <a:t>Қытай жерінде басталады. Жыныс талқандағыш құрал тау жынысына соққының әсерімен кіріп отырған. Құрал арқанға ілінетін болған. Кейіннен мұндай бұрғылау әдісін арқанды – соққылама әдісі деп атап кеткен және ол қазіргі уақытқа дейін қолданылып келеді</a:t>
            </a:r>
            <a:r>
              <a:rPr lang="kk-KZ" dirty="0" smtClean="0">
                <a:latin typeface="Times New Roman" panose="02020603050405020304" pitchFamily="18" charset="0"/>
                <a:cs typeface="Times New Roman" panose="02020603050405020304" pitchFamily="18" charset="0"/>
              </a:rPr>
              <a:t>.</a:t>
            </a:r>
          </a:p>
          <a:p>
            <a:pPr algn="just"/>
            <a:endParaRPr lang="ru-RU" dirty="0">
              <a:latin typeface="Times New Roman" panose="02020603050405020304" pitchFamily="18" charset="0"/>
              <a:cs typeface="Times New Roman" panose="02020603050405020304" pitchFamily="18" charset="0"/>
            </a:endParaRPr>
          </a:p>
          <a:p>
            <a:pPr algn="just"/>
            <a:r>
              <a:rPr lang="kk-KZ" b="1" i="1" dirty="0">
                <a:solidFill>
                  <a:schemeClr val="tx2"/>
                </a:solidFill>
                <a:latin typeface="Times New Roman" panose="02020603050405020304" pitchFamily="18" charset="0"/>
                <a:cs typeface="Times New Roman" panose="02020603050405020304" pitchFamily="18" charset="0"/>
              </a:rPr>
              <a:t>Біздің заманымыздан 600 жыл бұрын </a:t>
            </a:r>
            <a:r>
              <a:rPr lang="kk-KZ" dirty="0">
                <a:latin typeface="Times New Roman" panose="02020603050405020304" pitchFamily="18" charset="0"/>
                <a:cs typeface="Times New Roman" panose="02020603050405020304" pitchFamily="18" charset="0"/>
              </a:rPr>
              <a:t>философ Конфуций тереңдігі 500 м. ұңғылар туралы жазған. Мұндай тереңдіктегі ұңғылар тек </a:t>
            </a:r>
            <a:r>
              <a:rPr lang="kk-KZ" b="1" i="1" dirty="0">
                <a:solidFill>
                  <a:schemeClr val="tx2"/>
                </a:solidFill>
                <a:latin typeface="Times New Roman" panose="02020603050405020304" pitchFamily="18" charset="0"/>
                <a:cs typeface="Times New Roman" panose="02020603050405020304" pitchFamily="18" charset="0"/>
              </a:rPr>
              <a:t>XIX ғасырда </a:t>
            </a:r>
            <a:r>
              <a:rPr lang="kk-KZ" dirty="0">
                <a:latin typeface="Times New Roman" panose="02020603050405020304" pitchFamily="18" charset="0"/>
                <a:cs typeface="Times New Roman" panose="02020603050405020304" pitchFamily="18" charset="0"/>
              </a:rPr>
              <a:t>ғана бұрғыланды.</a:t>
            </a:r>
            <a:endParaRPr lang="ru-RU" dirty="0">
              <a:latin typeface="Times New Roman" panose="02020603050405020304" pitchFamily="18" charset="0"/>
              <a:cs typeface="Times New Roman" panose="02020603050405020304" pitchFamily="18" charset="0"/>
            </a:endParaRPr>
          </a:p>
        </p:txBody>
      </p:sp>
      <p:pic>
        <p:nvPicPr>
          <p:cNvPr id="2050" name="Picture 2" descr="Burenie Kita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1415805"/>
            <a:ext cx="4104456" cy="2517251"/>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Bureni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536" y="4077072"/>
            <a:ext cx="4104456" cy="26642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4684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188640"/>
            <a:ext cx="7315200" cy="709972"/>
          </a:xfrm>
        </p:spPr>
        <p:txBody>
          <a:bodyPr>
            <a:normAutofit/>
          </a:bodyPr>
          <a:lstStyle/>
          <a:p>
            <a:r>
              <a:rPr lang="kk-KZ" sz="3600" dirty="0" smtClean="0">
                <a:latin typeface="Times New Roman" panose="02020603050405020304" pitchFamily="18" charset="0"/>
                <a:cs typeface="Times New Roman" panose="02020603050405020304" pitchFamily="18" charset="0"/>
              </a:rPr>
              <a:t>Бұрғылау себептері:</a:t>
            </a:r>
            <a:endParaRPr lang="ru-RU" sz="36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179512" y="1196752"/>
            <a:ext cx="4176464" cy="3539527"/>
          </a:xfrm>
        </p:spPr>
        <p:txBody>
          <a:bodyPr>
            <a:normAutofit lnSpcReduction="10000"/>
          </a:bodyPr>
          <a:lstStyle/>
          <a:p>
            <a:r>
              <a:rPr lang="kk-KZ" dirty="0">
                <a:latin typeface="Times New Roman" panose="02020603050405020304" pitchFamily="18" charset="0"/>
                <a:cs typeface="Times New Roman" panose="02020603050405020304" pitchFamily="18" charset="0"/>
              </a:rPr>
              <a:t>Ертедегі ұңғылар тұз ерітінділері мен ауыз су алу үшін бұрғыланған. Оларды бұрғылаудың әдісі Еуропада бірнеше жүз жылдан кейін ғана белгілі болды. Ресейдің оңтүстігіне дейін созылған татар билігі кезінде қытайлықтардың ұңғы бұрғылау туралы мәліметтері орыстарға өтіп, содан кейін Еуропаға жетті деген мәліметтер бар.</a:t>
            </a:r>
            <a:endParaRPr lang="ru-RU" dirty="0">
              <a:latin typeface="Times New Roman" panose="02020603050405020304" pitchFamily="18" charset="0"/>
              <a:cs typeface="Times New Roman" panose="02020603050405020304" pitchFamily="18" charset="0"/>
            </a:endParaRPr>
          </a:p>
          <a:p>
            <a:endParaRPr lang="ru-RU" dirty="0"/>
          </a:p>
        </p:txBody>
      </p:sp>
      <p:pic>
        <p:nvPicPr>
          <p:cNvPr id="3074" name="Picture 2" descr="http://www.mining-portal.ru/images/eto_interesno/istoriya_sozdania_burenie/image005.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1340768"/>
            <a:ext cx="4248472" cy="3148272"/>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179512" y="4725144"/>
            <a:ext cx="8640960" cy="1938992"/>
          </a:xfrm>
          <a:prstGeom prst="rect">
            <a:avLst/>
          </a:prstGeom>
        </p:spPr>
        <p:txBody>
          <a:bodyPr wrap="square">
            <a:spAutoFit/>
          </a:bodyPr>
          <a:lstStyle/>
          <a:p>
            <a:pPr marL="285750" indent="-285750">
              <a:buFont typeface="Arial" panose="020B0604020202020204" pitchFamily="34" charset="0"/>
              <a:buChar char="•"/>
            </a:pPr>
            <a:r>
              <a:rPr lang="kk-KZ" sz="2000" dirty="0">
                <a:latin typeface="Times New Roman" panose="02020603050405020304" pitchFamily="18" charset="0"/>
                <a:cs typeface="Times New Roman" panose="02020603050405020304" pitchFamily="18" charset="0"/>
              </a:rPr>
              <a:t>Археология зерттеулері (қазындылары) бұрғылау жұмыстарын осыдан 25000 жыл бұрын адам тастан құрал жасау үшін қолданғанын дәлелдеп отыр. Ал Египетте айналма бұрғылау 6000 жылдар шамасында қолданылған. Ресейде бұрғылау бірінші рет ас тұзын алу үшін </a:t>
            </a:r>
            <a:r>
              <a:rPr lang="kk-KZ" sz="2000" b="1" dirty="0">
                <a:solidFill>
                  <a:schemeClr val="tx2"/>
                </a:solidFill>
                <a:latin typeface="Times New Roman" panose="02020603050405020304" pitchFamily="18" charset="0"/>
                <a:cs typeface="Times New Roman" panose="02020603050405020304" pitchFamily="18" charset="0"/>
              </a:rPr>
              <a:t>XІV-ғасырда</a:t>
            </a:r>
            <a:r>
              <a:rPr lang="kk-KZ" sz="2000" dirty="0">
                <a:latin typeface="Times New Roman" panose="02020603050405020304" pitchFamily="18" charset="0"/>
                <a:cs typeface="Times New Roman" panose="02020603050405020304" pitchFamily="18" charset="0"/>
              </a:rPr>
              <a:t> қолданылған. Ондай ұңғыларды </a:t>
            </a:r>
            <a:r>
              <a:rPr lang="kk-KZ" sz="2000" i="1" dirty="0">
                <a:latin typeface="Times New Roman" panose="02020603050405020304" pitchFamily="18" charset="0"/>
                <a:cs typeface="Times New Roman" panose="02020603050405020304" pitchFamily="18" charset="0"/>
              </a:rPr>
              <a:t>соққылап бұрғылау әдісімен </a:t>
            </a:r>
            <a:r>
              <a:rPr lang="kk-KZ" sz="2000" dirty="0">
                <a:latin typeface="Times New Roman" panose="02020603050405020304" pitchFamily="18" charset="0"/>
                <a:cs typeface="Times New Roman" panose="02020603050405020304" pitchFamily="18" charset="0"/>
              </a:rPr>
              <a:t>бұрғылаған. Штангалар мен шегендеуші құбырлар ағаштан жасалған.</a:t>
            </a:r>
            <a:endParaRPr lang="ru-RU"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180788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78973" y="394100"/>
            <a:ext cx="4377680" cy="2764606"/>
          </a:xfrm>
        </p:spPr>
        <p:txBody>
          <a:bodyPr/>
          <a:lstStyle/>
          <a:p>
            <a:r>
              <a:rPr lang="kk-KZ" dirty="0">
                <a:latin typeface="Times New Roman" panose="02020603050405020304" pitchFamily="18" charset="0"/>
                <a:cs typeface="Times New Roman" panose="02020603050405020304" pitchFamily="18" charset="0"/>
              </a:rPr>
              <a:t>Пайдалы қазбалар кен орындарын іздеуде, барлауда және өндіруде ұңғы бұрғылау жұмыстарының маңызы өте зор. Әсіресе сұйық және газ тәріздес пайдалы қазбаларды барлаудың, өндірудің тиімділігі бұрғылау жұмыстарының сапасымен тікелей байланысты.</a:t>
            </a:r>
            <a:endParaRPr lang="ru-RU" dirty="0">
              <a:latin typeface="Times New Roman" panose="02020603050405020304" pitchFamily="18" charset="0"/>
              <a:cs typeface="Times New Roman" panose="02020603050405020304" pitchFamily="18" charset="0"/>
            </a:endParaRPr>
          </a:p>
        </p:txBody>
      </p:sp>
      <p:sp>
        <p:nvSpPr>
          <p:cNvPr id="4" name="AutoShape 2" descr="Буровые работы различного назначения. Бурение промышленных скважин | | СК  &quot;Урал&quot;"/>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409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88024" y="332656"/>
            <a:ext cx="4212468" cy="28083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Прямоугольник 4"/>
          <p:cNvSpPr/>
          <p:nvPr/>
        </p:nvSpPr>
        <p:spPr>
          <a:xfrm>
            <a:off x="4428492" y="3496651"/>
            <a:ext cx="4572000" cy="3170099"/>
          </a:xfrm>
          <a:prstGeom prst="rect">
            <a:avLst/>
          </a:prstGeom>
        </p:spPr>
        <p:txBody>
          <a:bodyPr>
            <a:spAutoFit/>
          </a:bodyPr>
          <a:lstStyle/>
          <a:p>
            <a:pPr marL="285750" indent="-285750">
              <a:buFont typeface="Wingdings" panose="05000000000000000000" pitchFamily="2" charset="2"/>
              <a:buChar char="§"/>
            </a:pPr>
            <a:r>
              <a:rPr lang="kk-KZ" sz="2000" dirty="0">
                <a:latin typeface="Times New Roman" panose="02020603050405020304" pitchFamily="18" charset="0"/>
                <a:cs typeface="Times New Roman" panose="02020603050405020304" pitchFamily="18" charset="0"/>
              </a:rPr>
              <a:t>Ұңғылардың ең көп көлемі пайдалы қазбалардың кен орындарын іздеу, барлау мақсатында және кейбір жағдайларда кен орындарын өндіру мақсатында </a:t>
            </a:r>
            <a:r>
              <a:rPr lang="kk-KZ" sz="2000" dirty="0" smtClean="0">
                <a:latin typeface="Times New Roman" panose="02020603050405020304" pitchFamily="18" charset="0"/>
                <a:cs typeface="Times New Roman" panose="02020603050405020304" pitchFamily="18" charset="0"/>
              </a:rPr>
              <a:t>тау-кен </a:t>
            </a:r>
            <a:r>
              <a:rPr lang="kk-KZ" sz="2000" dirty="0">
                <a:latin typeface="Times New Roman" panose="02020603050405020304" pitchFamily="18" charset="0"/>
                <a:cs typeface="Times New Roman" panose="02020603050405020304" pitchFamily="18" charset="0"/>
              </a:rPr>
              <a:t>және </a:t>
            </a:r>
            <a:r>
              <a:rPr lang="kk-KZ" sz="2000" dirty="0" smtClean="0">
                <a:latin typeface="Times New Roman" panose="02020603050405020304" pitchFamily="18" charset="0"/>
                <a:cs typeface="Times New Roman" panose="02020603050405020304" pitchFamily="18" charset="0"/>
              </a:rPr>
              <a:t>мұнай-газ </a:t>
            </a:r>
            <a:r>
              <a:rPr lang="kk-KZ" sz="2000" dirty="0">
                <a:latin typeface="Times New Roman" panose="02020603050405020304" pitchFamily="18" charset="0"/>
                <a:cs typeface="Times New Roman" panose="02020603050405020304" pitchFamily="18" charset="0"/>
              </a:rPr>
              <a:t>өндірісіне тиесілі (сұйық және газ күйіндегі </a:t>
            </a:r>
            <a:r>
              <a:rPr lang="kk-KZ" sz="2000" dirty="0" smtClean="0">
                <a:latin typeface="Times New Roman" panose="02020603050405020304" pitchFamily="18" charset="0"/>
                <a:cs typeface="Times New Roman" panose="02020603050405020304" pitchFamily="18" charset="0"/>
              </a:rPr>
              <a:t>пайдалы </a:t>
            </a:r>
            <a:r>
              <a:rPr lang="kk-KZ" sz="2000" dirty="0">
                <a:latin typeface="Times New Roman" panose="02020603050405020304" pitchFamily="18" charset="0"/>
                <a:cs typeface="Times New Roman" panose="02020603050405020304" pitchFamily="18" charset="0"/>
              </a:rPr>
              <a:t>қазбалар, жер асты сілтілендіру әдісімен өндірілетін қатты </a:t>
            </a:r>
            <a:r>
              <a:rPr lang="kk-KZ" sz="2000" dirty="0" smtClean="0">
                <a:latin typeface="Times New Roman" panose="02020603050405020304" pitchFamily="18" charset="0"/>
                <a:cs typeface="Times New Roman" panose="02020603050405020304" pitchFamily="18" charset="0"/>
              </a:rPr>
              <a:t>пайдалы қазбалар </a:t>
            </a:r>
            <a:r>
              <a:rPr lang="kk-KZ" sz="2000" dirty="0">
                <a:latin typeface="Times New Roman" panose="02020603050405020304" pitchFamily="18" charset="0"/>
                <a:cs typeface="Times New Roman" panose="02020603050405020304" pitchFamily="18" charset="0"/>
              </a:rPr>
              <a:t>және т.б.).</a:t>
            </a:r>
            <a:endParaRPr lang="ru-RU" sz="2000" dirty="0">
              <a:latin typeface="Times New Roman" panose="02020603050405020304" pitchFamily="18" charset="0"/>
              <a:cs typeface="Times New Roman" panose="02020603050405020304" pitchFamily="18" charset="0"/>
            </a:endParaRPr>
          </a:p>
        </p:txBody>
      </p:sp>
      <p:pic>
        <p:nvPicPr>
          <p:cNvPr id="410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8922" y="3893569"/>
            <a:ext cx="4023393" cy="23762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967899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260648"/>
            <a:ext cx="4572000" cy="3539527"/>
          </a:xfrm>
        </p:spPr>
        <p:txBody>
          <a:bodyPr>
            <a:normAutofit fontScale="85000" lnSpcReduction="20000"/>
          </a:bodyPr>
          <a:lstStyle/>
          <a:p>
            <a:r>
              <a:rPr lang="kk-KZ" dirty="0">
                <a:latin typeface="Times New Roman" panose="02020603050405020304" pitchFamily="18" charset="0"/>
                <a:cs typeface="Times New Roman" panose="02020603050405020304" pitchFamily="18" charset="0"/>
              </a:rPr>
              <a:t>Сонымен қатар ұңғылардың көбісі суға бұрғыланады. Гидрогеологиялық ұңғыларды бұрғылау біздің республика үшін өте маңызды мәселе. Қазақстан Республикасының территориясының негізгі бөлігі жер бетіндегі су ресурстарына зәру және сонымен қатар салыстырмалы таяз тереңдіктерде жер асты суларының кен орындары бар. Олар химиялық және бактериологиялық жағынан елді мекендер мен қалаларды сумен қамтамасыз ету мақсатында өте тиімді. Сонымен қатар жер асты сулары ауыл шаруашылығында егінді жерлерді суару, жайылымдарды суландыру, кейбір жағдайларда сор жерлерді кептіру мақсатында пайдаланылады</a:t>
            </a:r>
            <a:r>
              <a:rPr lang="kk-KZ" dirty="0" smtClean="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p:txBody>
      </p:sp>
      <p:pic>
        <p:nvPicPr>
          <p:cNvPr id="5122" name="Picture 2" descr="Услуги бурения водяных скважин в городе Екатеринбург"/>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61178" y="455406"/>
            <a:ext cx="4200464" cy="2757570"/>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4416488" y="3861048"/>
            <a:ext cx="4572000" cy="2308324"/>
          </a:xfrm>
          <a:prstGeom prst="rect">
            <a:avLst/>
          </a:prstGeom>
        </p:spPr>
        <p:txBody>
          <a:bodyPr>
            <a:spAutoFit/>
          </a:bodyPr>
          <a:lstStyle/>
          <a:p>
            <a:pPr marL="342900" indent="-342900">
              <a:buFont typeface="Wingdings" panose="05000000000000000000" pitchFamily="2" charset="2"/>
              <a:buChar char="§"/>
            </a:pPr>
            <a:r>
              <a:rPr lang="kk-KZ" dirty="0">
                <a:latin typeface="Times New Roman" panose="02020603050405020304" pitchFamily="18" charset="0"/>
                <a:cs typeface="Times New Roman" panose="02020603050405020304" pitchFamily="18" charset="0"/>
              </a:rPr>
              <a:t>Ұңғыларды бұрғылау құрылыста да қолданылады. Салынатын объектілердің астындағы тау жыныстарының физико–механикалық қасиеттерін анықтау мақсатында, темір және автомобиль жолдарын, метрополитен, зәулім ғимараттар, дамбалар мен плотиналар салғанда ұңғылар бұрғыланады.</a:t>
            </a:r>
            <a:endParaRPr lang="ru-RU" dirty="0">
              <a:latin typeface="Times New Roman" panose="02020603050405020304" pitchFamily="18" charset="0"/>
              <a:cs typeface="Times New Roman" panose="02020603050405020304" pitchFamily="18" charset="0"/>
            </a:endParaRPr>
          </a:p>
        </p:txBody>
      </p:sp>
      <p:sp>
        <p:nvSpPr>
          <p:cNvPr id="5" name="AutoShape 4" descr="Свой бизнес: геологическая разведка и бурение"/>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5125"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574" y="3717032"/>
            <a:ext cx="4128393" cy="29488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018928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483768" y="260648"/>
            <a:ext cx="6408712" cy="6449867"/>
          </a:xfrm>
        </p:spPr>
        <p:txBody>
          <a:bodyPr>
            <a:normAutofit/>
          </a:bodyPr>
          <a:lstStyle/>
          <a:p>
            <a:r>
              <a:rPr lang="kk-KZ" dirty="0" smtClean="0">
                <a:latin typeface="Times New Roman" panose="02020603050405020304" pitchFamily="18" charset="0"/>
                <a:cs typeface="Times New Roman" panose="02020603050405020304" pitchFamily="18" charset="0"/>
              </a:rPr>
              <a:t>Краснодар </a:t>
            </a:r>
            <a:r>
              <a:rPr lang="kk-KZ" dirty="0">
                <a:latin typeface="Times New Roman" panose="02020603050405020304" pitchFamily="18" charset="0"/>
                <a:cs typeface="Times New Roman" panose="02020603050405020304" pitchFamily="18" charset="0"/>
              </a:rPr>
              <a:t>өлкесіндегі Кудако деген селода  полковник </a:t>
            </a:r>
            <a:r>
              <a:rPr lang="kk-KZ" i="1" dirty="0">
                <a:solidFill>
                  <a:schemeClr val="tx2"/>
                </a:solidFill>
                <a:latin typeface="Times New Roman" panose="02020603050405020304" pitchFamily="18" charset="0"/>
                <a:cs typeface="Times New Roman" panose="02020603050405020304" pitchFamily="18" charset="0"/>
              </a:rPr>
              <a:t>Новосельцев А.Н. </a:t>
            </a:r>
            <a:r>
              <a:rPr lang="kk-KZ" dirty="0">
                <a:latin typeface="Times New Roman" panose="02020603050405020304" pitchFamily="18" charset="0"/>
                <a:cs typeface="Times New Roman" panose="02020603050405020304" pitchFamily="18" charset="0"/>
              </a:rPr>
              <a:t>ресейдегі ең бірінші мұнай шығаратын ұңғы </a:t>
            </a:r>
            <a:r>
              <a:rPr lang="kk-KZ" dirty="0" smtClean="0">
                <a:latin typeface="Times New Roman" panose="02020603050405020304" pitchFamily="18" charset="0"/>
                <a:cs typeface="Times New Roman" panose="02020603050405020304" pitchFamily="18" charset="0"/>
              </a:rPr>
              <a:t>бұрғылады</a:t>
            </a:r>
          </a:p>
          <a:p>
            <a:endParaRPr lang="kk-KZ" sz="1000" dirty="0" smtClean="0">
              <a:latin typeface="Times New Roman" panose="02020603050405020304" pitchFamily="18" charset="0"/>
              <a:cs typeface="Times New Roman" panose="02020603050405020304" pitchFamily="18" charset="0"/>
            </a:endParaRPr>
          </a:p>
          <a:p>
            <a:r>
              <a:rPr lang="kk-KZ" dirty="0">
                <a:latin typeface="Times New Roman" panose="02020603050405020304" pitchFamily="18" charset="0"/>
                <a:cs typeface="Times New Roman" panose="02020603050405020304" pitchFamily="18" charset="0"/>
              </a:rPr>
              <a:t>Альпы тауында Мон-Сени деген темір жол тоннелін өткенде швейцария сағатшысы </a:t>
            </a:r>
            <a:r>
              <a:rPr lang="kk-KZ" i="1" dirty="0">
                <a:solidFill>
                  <a:schemeClr val="tx2"/>
                </a:solidFill>
                <a:latin typeface="Times New Roman" panose="02020603050405020304" pitchFamily="18" charset="0"/>
                <a:cs typeface="Times New Roman" panose="02020603050405020304" pitchFamily="18" charset="0"/>
              </a:rPr>
              <a:t>Г. Лешо </a:t>
            </a:r>
            <a:r>
              <a:rPr lang="kk-KZ" dirty="0">
                <a:latin typeface="Times New Roman" panose="02020603050405020304" pitchFamily="18" charset="0"/>
                <a:cs typeface="Times New Roman" panose="02020603050405020304" pitchFamily="18" charset="0"/>
              </a:rPr>
              <a:t>ең бірінші болып алмаз коронкаларымен колонкалы бұрғылауды қолданды</a:t>
            </a:r>
            <a:r>
              <a:rPr lang="kk-KZ" dirty="0" smtClean="0">
                <a:latin typeface="Times New Roman" panose="02020603050405020304" pitchFamily="18" charset="0"/>
                <a:cs typeface="Times New Roman" panose="02020603050405020304" pitchFamily="18" charset="0"/>
              </a:rPr>
              <a:t>.</a:t>
            </a:r>
          </a:p>
          <a:p>
            <a:endParaRPr lang="kk-KZ" sz="900" dirty="0" smtClean="0">
              <a:latin typeface="Times New Roman" panose="02020603050405020304" pitchFamily="18" charset="0"/>
              <a:cs typeface="Times New Roman" panose="02020603050405020304" pitchFamily="18" charset="0"/>
            </a:endParaRPr>
          </a:p>
          <a:p>
            <a:r>
              <a:rPr lang="kk-KZ" dirty="0">
                <a:latin typeface="Times New Roman" panose="02020603050405020304" pitchFamily="18" charset="0"/>
                <a:cs typeface="Times New Roman" panose="02020603050405020304" pitchFamily="18" charset="0"/>
              </a:rPr>
              <a:t>Е</a:t>
            </a:r>
            <a:r>
              <a:rPr lang="kk-KZ" dirty="0" smtClean="0">
                <a:latin typeface="Times New Roman" panose="02020603050405020304" pitchFamily="18" charset="0"/>
                <a:cs typeface="Times New Roman" panose="02020603050405020304" pitchFamily="18" charset="0"/>
              </a:rPr>
              <a:t>ң </a:t>
            </a:r>
            <a:r>
              <a:rPr lang="kk-KZ" dirty="0">
                <a:latin typeface="Times New Roman" panose="02020603050405020304" pitchFamily="18" charset="0"/>
                <a:cs typeface="Times New Roman" panose="02020603050405020304" pitchFamily="18" charset="0"/>
              </a:rPr>
              <a:t>бірінші болып ұңғы бұрғылауға бу машинасын тау-кен инженері </a:t>
            </a:r>
            <a:r>
              <a:rPr lang="kk-KZ" i="1" dirty="0">
                <a:solidFill>
                  <a:schemeClr val="tx2"/>
                </a:solidFill>
                <a:latin typeface="Times New Roman" panose="02020603050405020304" pitchFamily="18" charset="0"/>
                <a:cs typeface="Times New Roman" panose="02020603050405020304" pitchFamily="18" charset="0"/>
              </a:rPr>
              <a:t>Г.Д.Романовский</a:t>
            </a:r>
            <a:r>
              <a:rPr lang="kk-KZ" dirty="0">
                <a:latin typeface="Times New Roman" panose="02020603050405020304" pitchFamily="18" charset="0"/>
                <a:cs typeface="Times New Roman" panose="02020603050405020304" pitchFamily="18" charset="0"/>
              </a:rPr>
              <a:t> пайдаланды, кейін ол Петербургтің тау-кен институтының профессоры болған.</a:t>
            </a:r>
            <a:r>
              <a:rPr lang="kk-KZ" dirty="0" smtClean="0">
                <a:latin typeface="Times New Roman" panose="02020603050405020304" pitchFamily="18" charset="0"/>
                <a:cs typeface="Times New Roman" panose="02020603050405020304" pitchFamily="18" charset="0"/>
              </a:rPr>
              <a:t> </a:t>
            </a:r>
          </a:p>
          <a:p>
            <a:endParaRPr lang="kk-KZ" sz="400" dirty="0" smtClean="0">
              <a:latin typeface="Times New Roman" panose="02020603050405020304" pitchFamily="18" charset="0"/>
              <a:cs typeface="Times New Roman" panose="02020603050405020304" pitchFamily="18" charset="0"/>
            </a:endParaRPr>
          </a:p>
          <a:p>
            <a:r>
              <a:rPr lang="kk-KZ" dirty="0" smtClean="0">
                <a:latin typeface="Times New Roman" panose="02020603050405020304" pitchFamily="18" charset="0"/>
                <a:cs typeface="Times New Roman" panose="02020603050405020304" pitchFamily="18" charset="0"/>
              </a:rPr>
              <a:t>Ең </a:t>
            </a:r>
            <a:r>
              <a:rPr lang="kk-KZ" dirty="0">
                <a:latin typeface="Times New Roman" panose="02020603050405020304" pitchFamily="18" charset="0"/>
                <a:cs typeface="Times New Roman" panose="02020603050405020304" pitchFamily="18" charset="0"/>
              </a:rPr>
              <a:t>бірінші артезиандық ұңғы Москваның Яуза бульварында бұрғыланған. </a:t>
            </a:r>
            <a:endParaRPr lang="kk-KZ" dirty="0" smtClean="0">
              <a:latin typeface="Times New Roman" panose="02020603050405020304" pitchFamily="18" charset="0"/>
              <a:cs typeface="Times New Roman" panose="02020603050405020304" pitchFamily="18" charset="0"/>
            </a:endParaRPr>
          </a:p>
          <a:p>
            <a:endParaRPr lang="kk-KZ" sz="1050" dirty="0">
              <a:latin typeface="Times New Roman" panose="02020603050405020304" pitchFamily="18" charset="0"/>
              <a:cs typeface="Times New Roman" panose="02020603050405020304" pitchFamily="18" charset="0"/>
            </a:endParaRPr>
          </a:p>
          <a:p>
            <a:r>
              <a:rPr lang="kk-KZ" dirty="0">
                <a:latin typeface="Times New Roman" panose="02020603050405020304" pitchFamily="18" charset="0"/>
                <a:cs typeface="Times New Roman" panose="02020603050405020304" pitchFamily="18" charset="0"/>
              </a:rPr>
              <a:t>Алмазды айырбастайтын арзан материалдарды іздестіру қатты қоспа мен шойын және болат бытыралармен бұрғылауды ашуға себеп болды. </a:t>
            </a:r>
            <a:r>
              <a:rPr lang="kk-KZ" dirty="0" smtClean="0">
                <a:latin typeface="Times New Roman" panose="02020603050405020304" pitchFamily="18" charset="0"/>
                <a:cs typeface="Times New Roman" panose="02020603050405020304" pitchFamily="18" charset="0"/>
              </a:rPr>
              <a:t>Бытырамен </a:t>
            </a:r>
            <a:r>
              <a:rPr lang="kk-KZ" dirty="0">
                <a:latin typeface="Times New Roman" panose="02020603050405020304" pitchFamily="18" charset="0"/>
                <a:cs typeface="Times New Roman" panose="02020603050405020304" pitchFamily="18" charset="0"/>
              </a:rPr>
              <a:t>бұрғылауды америка инженері </a:t>
            </a:r>
            <a:r>
              <a:rPr lang="kk-KZ" i="1" dirty="0">
                <a:solidFill>
                  <a:schemeClr val="tx2"/>
                </a:solidFill>
                <a:latin typeface="Times New Roman" panose="02020603050405020304" pitchFamily="18" charset="0"/>
                <a:cs typeface="Times New Roman" panose="02020603050405020304" pitchFamily="18" charset="0"/>
              </a:rPr>
              <a:t>Девистың</a:t>
            </a:r>
            <a:r>
              <a:rPr lang="kk-KZ" dirty="0">
                <a:latin typeface="Times New Roman" panose="02020603050405020304" pitchFamily="18" charset="0"/>
                <a:cs typeface="Times New Roman" panose="02020603050405020304" pitchFamily="18" charset="0"/>
              </a:rPr>
              <a:t> айтуымен қолдана бастады.</a:t>
            </a:r>
            <a:endParaRPr lang="ru-RU" dirty="0">
              <a:latin typeface="Times New Roman" panose="02020603050405020304" pitchFamily="18" charset="0"/>
              <a:cs typeface="Times New Roman" panose="02020603050405020304" pitchFamily="18" charset="0"/>
            </a:endParaRPr>
          </a:p>
        </p:txBody>
      </p:sp>
      <p:sp>
        <p:nvSpPr>
          <p:cNvPr id="5" name="Прямоугольник 4"/>
          <p:cNvSpPr/>
          <p:nvPr/>
        </p:nvSpPr>
        <p:spPr>
          <a:xfrm>
            <a:off x="179512" y="404664"/>
            <a:ext cx="2160240" cy="5878532"/>
          </a:xfrm>
          <a:prstGeom prst="rect">
            <a:avLst/>
          </a:prstGeom>
        </p:spPr>
        <p:txBody>
          <a:bodyPr wrap="square">
            <a:spAutoFit/>
          </a:bodyPr>
          <a:lstStyle/>
          <a:p>
            <a:pPr algn="ctr"/>
            <a:r>
              <a:rPr lang="kk-KZ" sz="3400" dirty="0">
                <a:latin typeface="Times New Roman" panose="02020603050405020304" pitchFamily="18" charset="0"/>
                <a:cs typeface="Times New Roman" panose="02020603050405020304" pitchFamily="18" charset="0"/>
              </a:rPr>
              <a:t>1862 ж. </a:t>
            </a:r>
            <a:br>
              <a:rPr lang="kk-KZ" sz="3400" dirty="0">
                <a:latin typeface="Times New Roman" panose="02020603050405020304" pitchFamily="18" charset="0"/>
                <a:cs typeface="Times New Roman" panose="02020603050405020304" pitchFamily="18" charset="0"/>
              </a:rPr>
            </a:br>
            <a:r>
              <a:rPr lang="kk-KZ" sz="3400" dirty="0">
                <a:latin typeface="Times New Roman" panose="02020603050405020304" pitchFamily="18" charset="0"/>
                <a:cs typeface="Times New Roman" panose="02020603050405020304" pitchFamily="18" charset="0"/>
              </a:rPr>
              <a:t>  </a:t>
            </a:r>
            <a:br>
              <a:rPr lang="kk-KZ" sz="3400" dirty="0">
                <a:latin typeface="Times New Roman" panose="02020603050405020304" pitchFamily="18" charset="0"/>
                <a:cs typeface="Times New Roman" panose="02020603050405020304" pitchFamily="18" charset="0"/>
              </a:rPr>
            </a:br>
            <a:endParaRPr lang="kk-KZ" dirty="0" smtClean="0">
              <a:latin typeface="Times New Roman" panose="02020603050405020304" pitchFamily="18" charset="0"/>
              <a:cs typeface="Times New Roman" panose="02020603050405020304" pitchFamily="18" charset="0"/>
            </a:endParaRPr>
          </a:p>
          <a:p>
            <a:pPr algn="ctr"/>
            <a:r>
              <a:rPr lang="kk-KZ" sz="3400" dirty="0" smtClean="0">
                <a:latin typeface="Times New Roman" panose="02020603050405020304" pitchFamily="18" charset="0"/>
                <a:cs typeface="Times New Roman" panose="02020603050405020304" pitchFamily="18" charset="0"/>
              </a:rPr>
              <a:t>1864 </a:t>
            </a:r>
            <a:r>
              <a:rPr lang="kk-KZ" sz="3400" dirty="0">
                <a:latin typeface="Times New Roman" panose="02020603050405020304" pitchFamily="18" charset="0"/>
                <a:cs typeface="Times New Roman" panose="02020603050405020304" pitchFamily="18" charset="0"/>
              </a:rPr>
              <a:t>ж. </a:t>
            </a:r>
            <a:br>
              <a:rPr lang="kk-KZ" sz="3400" dirty="0">
                <a:latin typeface="Times New Roman" panose="02020603050405020304" pitchFamily="18" charset="0"/>
                <a:cs typeface="Times New Roman" panose="02020603050405020304" pitchFamily="18" charset="0"/>
              </a:rPr>
            </a:br>
            <a:r>
              <a:rPr lang="kk-KZ" sz="3400" dirty="0">
                <a:latin typeface="Times New Roman" panose="02020603050405020304" pitchFamily="18" charset="0"/>
                <a:cs typeface="Times New Roman" panose="02020603050405020304" pitchFamily="18" charset="0"/>
              </a:rPr>
              <a:t/>
            </a:r>
            <a:br>
              <a:rPr lang="kk-KZ" sz="3400" dirty="0">
                <a:latin typeface="Times New Roman" panose="02020603050405020304" pitchFamily="18" charset="0"/>
                <a:cs typeface="Times New Roman" panose="02020603050405020304" pitchFamily="18" charset="0"/>
              </a:rPr>
            </a:br>
            <a:r>
              <a:rPr lang="kk-KZ" sz="3400" dirty="0">
                <a:latin typeface="Times New Roman" panose="02020603050405020304" pitchFamily="18" charset="0"/>
                <a:cs typeface="Times New Roman" panose="02020603050405020304" pitchFamily="18" charset="0"/>
              </a:rPr>
              <a:t/>
            </a:r>
            <a:br>
              <a:rPr lang="kk-KZ" sz="3400" dirty="0">
                <a:latin typeface="Times New Roman" panose="02020603050405020304" pitchFamily="18" charset="0"/>
                <a:cs typeface="Times New Roman" panose="02020603050405020304" pitchFamily="18" charset="0"/>
              </a:rPr>
            </a:br>
            <a:r>
              <a:rPr lang="kk-KZ" sz="3400" dirty="0">
                <a:latin typeface="Times New Roman" panose="02020603050405020304" pitchFamily="18" charset="0"/>
                <a:cs typeface="Times New Roman" panose="02020603050405020304" pitchFamily="18" charset="0"/>
              </a:rPr>
              <a:t>1865 ж. </a:t>
            </a:r>
            <a:br>
              <a:rPr lang="kk-KZ" sz="3400" dirty="0">
                <a:latin typeface="Times New Roman" panose="02020603050405020304" pitchFamily="18" charset="0"/>
                <a:cs typeface="Times New Roman" panose="02020603050405020304" pitchFamily="18" charset="0"/>
              </a:rPr>
            </a:br>
            <a:r>
              <a:rPr lang="kk-KZ" sz="3400" dirty="0">
                <a:latin typeface="Times New Roman" panose="02020603050405020304" pitchFamily="18" charset="0"/>
                <a:cs typeface="Times New Roman" panose="02020603050405020304" pitchFamily="18" charset="0"/>
              </a:rPr>
              <a:t/>
            </a:r>
            <a:br>
              <a:rPr lang="kk-KZ" sz="3400" dirty="0">
                <a:latin typeface="Times New Roman" panose="02020603050405020304" pitchFamily="18" charset="0"/>
                <a:cs typeface="Times New Roman" panose="02020603050405020304" pitchFamily="18" charset="0"/>
              </a:rPr>
            </a:br>
            <a:r>
              <a:rPr lang="kk-KZ" sz="3400" dirty="0">
                <a:latin typeface="Times New Roman" panose="02020603050405020304" pitchFamily="18" charset="0"/>
                <a:cs typeface="Times New Roman" panose="02020603050405020304" pitchFamily="18" charset="0"/>
              </a:rPr>
              <a:t>1876 ж.</a:t>
            </a:r>
            <a:br>
              <a:rPr lang="kk-KZ" sz="3400" dirty="0">
                <a:latin typeface="Times New Roman" panose="02020603050405020304" pitchFamily="18" charset="0"/>
                <a:cs typeface="Times New Roman" panose="02020603050405020304" pitchFamily="18" charset="0"/>
              </a:rPr>
            </a:br>
            <a:endParaRPr lang="kk-KZ" sz="3400" dirty="0" smtClean="0">
              <a:latin typeface="Times New Roman" panose="02020603050405020304" pitchFamily="18" charset="0"/>
              <a:cs typeface="Times New Roman" panose="02020603050405020304" pitchFamily="18" charset="0"/>
            </a:endParaRPr>
          </a:p>
          <a:p>
            <a:pPr algn="ctr"/>
            <a:endParaRPr lang="kk-KZ" sz="1100" dirty="0">
              <a:latin typeface="Times New Roman" panose="02020603050405020304" pitchFamily="18" charset="0"/>
              <a:cs typeface="Times New Roman" panose="02020603050405020304" pitchFamily="18" charset="0"/>
            </a:endParaRPr>
          </a:p>
          <a:p>
            <a:pPr algn="ctr"/>
            <a:r>
              <a:rPr lang="kk-KZ" sz="3400" dirty="0" smtClean="0">
                <a:latin typeface="Times New Roman" panose="02020603050405020304" pitchFamily="18" charset="0"/>
                <a:cs typeface="Times New Roman" panose="02020603050405020304" pitchFamily="18" charset="0"/>
              </a:rPr>
              <a:t>1889 </a:t>
            </a:r>
            <a:r>
              <a:rPr lang="kk-KZ" sz="3400" dirty="0">
                <a:latin typeface="Times New Roman" panose="02020603050405020304" pitchFamily="18" charset="0"/>
                <a:cs typeface="Times New Roman" panose="02020603050405020304" pitchFamily="18" charset="0"/>
              </a:rPr>
              <a:t>ж.</a:t>
            </a:r>
            <a:endParaRPr lang="ru-RU" sz="3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718812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627784" y="260648"/>
            <a:ext cx="6264696" cy="6480720"/>
          </a:xfrm>
        </p:spPr>
        <p:txBody>
          <a:bodyPr>
            <a:normAutofit fontScale="92500" lnSpcReduction="20000"/>
          </a:bodyPr>
          <a:lstStyle/>
          <a:p>
            <a:r>
              <a:rPr lang="kk-KZ" dirty="0">
                <a:latin typeface="Times New Roman" panose="02020603050405020304" pitchFamily="18" charset="0"/>
                <a:cs typeface="Times New Roman" panose="02020603050405020304" pitchFamily="18" charset="0"/>
              </a:rPr>
              <a:t>Барлама мен эксплуатациялық бұрғылаудың практикасын жүйелендіруде және </a:t>
            </a:r>
            <a:r>
              <a:rPr lang="kk-KZ" dirty="0" smtClean="0">
                <a:latin typeface="Times New Roman" panose="02020603050405020304" pitchFamily="18" charset="0"/>
                <a:cs typeface="Times New Roman" panose="02020603050405020304" pitchFamily="18" charset="0"/>
              </a:rPr>
              <a:t>қорытындылауда   </a:t>
            </a:r>
            <a:r>
              <a:rPr lang="kk-KZ" i="1" dirty="0">
                <a:solidFill>
                  <a:schemeClr val="tx2"/>
                </a:solidFill>
                <a:latin typeface="Times New Roman" panose="02020603050405020304" pitchFamily="18" charset="0"/>
                <a:cs typeface="Times New Roman" panose="02020603050405020304" pitchFamily="18" charset="0"/>
              </a:rPr>
              <a:t>И.Н. Глушковтың </a:t>
            </a:r>
            <a:r>
              <a:rPr lang="kk-KZ" dirty="0">
                <a:latin typeface="Times New Roman" panose="02020603050405020304" pitchFamily="18" charset="0"/>
                <a:cs typeface="Times New Roman" panose="02020603050405020304" pitchFamily="18" charset="0"/>
              </a:rPr>
              <a:t>еңбегі зор. Ол </a:t>
            </a:r>
            <a:r>
              <a:rPr lang="kk-KZ" dirty="0" smtClean="0">
                <a:latin typeface="Times New Roman" panose="02020603050405020304" pitchFamily="18" charset="0"/>
                <a:cs typeface="Times New Roman" panose="02020603050405020304" pitchFamily="18" charset="0"/>
              </a:rPr>
              <a:t>“</a:t>
            </a:r>
            <a:r>
              <a:rPr lang="kk-KZ" dirty="0">
                <a:latin typeface="Times New Roman" panose="02020603050405020304" pitchFamily="18" charset="0"/>
                <a:cs typeface="Times New Roman" panose="02020603050405020304" pitchFamily="18" charset="0"/>
              </a:rPr>
              <a:t>Ұңғы бұрғылаудың нұсқаулары” деген жұмысын жарыққа шығарды. </a:t>
            </a:r>
            <a:r>
              <a:rPr lang="kk-KZ" i="1" dirty="0">
                <a:solidFill>
                  <a:schemeClr val="tx2"/>
                </a:solidFill>
                <a:latin typeface="Times New Roman" panose="02020603050405020304" pitchFamily="18" charset="0"/>
                <a:cs typeface="Times New Roman" panose="02020603050405020304" pitchFamily="18" charset="0"/>
              </a:rPr>
              <a:t>Н.С.Успенский</a:t>
            </a:r>
            <a:r>
              <a:rPr lang="kk-KZ" dirty="0">
                <a:latin typeface="Times New Roman" panose="02020603050405020304" pitchFamily="18" charset="0"/>
                <a:cs typeface="Times New Roman" panose="02020603050405020304" pitchFamily="18" charset="0"/>
              </a:rPr>
              <a:t> соққымен бұрғылаудың теориясын қорытындылап “Соққылау әдісімен терең ұңғыларды бұрғылау курсы” деген еңбегінде ұңғыларды шаю теориясының негіздерін берді.</a:t>
            </a:r>
            <a:endParaRPr lang="kk-KZ" dirty="0" smtClean="0">
              <a:latin typeface="Times New Roman" panose="02020603050405020304" pitchFamily="18" charset="0"/>
              <a:cs typeface="Times New Roman" panose="02020603050405020304" pitchFamily="18" charset="0"/>
            </a:endParaRPr>
          </a:p>
          <a:p>
            <a:r>
              <a:rPr lang="kk-KZ" dirty="0" smtClean="0">
                <a:latin typeface="Times New Roman" panose="02020603050405020304" pitchFamily="18" charset="0"/>
                <a:cs typeface="Times New Roman" panose="02020603050405020304" pitchFamily="18" charset="0"/>
              </a:rPr>
              <a:t>Қатты </a:t>
            </a:r>
            <a:r>
              <a:rPr lang="kk-KZ" dirty="0">
                <a:latin typeface="Times New Roman" panose="02020603050405020304" pitchFamily="18" charset="0"/>
                <a:cs typeface="Times New Roman" panose="02020603050405020304" pitchFamily="18" charset="0"/>
              </a:rPr>
              <a:t>қоспамен бұрғылауды </a:t>
            </a:r>
            <a:r>
              <a:rPr lang="kk-KZ" dirty="0" smtClean="0">
                <a:latin typeface="Times New Roman" panose="02020603050405020304" pitchFamily="18" charset="0"/>
                <a:cs typeface="Times New Roman" panose="02020603050405020304" pitchFamily="18" charset="0"/>
              </a:rPr>
              <a:t>немістің </a:t>
            </a:r>
            <a:r>
              <a:rPr lang="kk-KZ" dirty="0">
                <a:latin typeface="Times New Roman" panose="02020603050405020304" pitchFamily="18" charset="0"/>
                <a:cs typeface="Times New Roman" panose="02020603050405020304" pitchFamily="18" charset="0"/>
              </a:rPr>
              <a:t>инженері </a:t>
            </a:r>
            <a:r>
              <a:rPr lang="kk-KZ" i="1" dirty="0">
                <a:solidFill>
                  <a:schemeClr val="tx2"/>
                </a:solidFill>
                <a:latin typeface="Times New Roman" panose="02020603050405020304" pitchFamily="18" charset="0"/>
                <a:cs typeface="Times New Roman" panose="02020603050405020304" pitchFamily="18" charset="0"/>
              </a:rPr>
              <a:t>Ломан</a:t>
            </a:r>
            <a:r>
              <a:rPr lang="kk-KZ" dirty="0">
                <a:latin typeface="Times New Roman" panose="02020603050405020304" pitchFamily="18" charset="0"/>
                <a:cs typeface="Times New Roman" panose="02020603050405020304" pitchFamily="18" charset="0"/>
              </a:rPr>
              <a:t> қолданды. Ол өзінің воломит деп атаған қатты қоспасын қолданды (карбид пен вольфрамның негізінде жасалған қоспа</a:t>
            </a:r>
            <a:r>
              <a:rPr lang="kk-KZ" dirty="0" smtClean="0">
                <a:latin typeface="Times New Roman" panose="02020603050405020304" pitchFamily="18" charset="0"/>
                <a:cs typeface="Times New Roman" panose="02020603050405020304" pitchFamily="18" charset="0"/>
              </a:rPr>
              <a:t>).</a:t>
            </a:r>
          </a:p>
          <a:p>
            <a:r>
              <a:rPr lang="kk-KZ" dirty="0">
                <a:latin typeface="Times New Roman" panose="02020603050405020304" pitchFamily="18" charset="0"/>
                <a:cs typeface="Times New Roman" panose="02020603050405020304" pitchFamily="18" charset="0"/>
              </a:rPr>
              <a:t>М</a:t>
            </a:r>
            <a:r>
              <a:rPr lang="kk-KZ" dirty="0" smtClean="0">
                <a:latin typeface="Times New Roman" panose="02020603050405020304" pitchFamily="18" charset="0"/>
                <a:cs typeface="Times New Roman" panose="02020603050405020304" pitchFamily="18" charset="0"/>
              </a:rPr>
              <a:t>ұнай </a:t>
            </a:r>
            <a:r>
              <a:rPr lang="kk-KZ" dirty="0">
                <a:latin typeface="Times New Roman" panose="02020603050405020304" pitchFamily="18" charset="0"/>
                <a:cs typeface="Times New Roman" panose="02020603050405020304" pitchFamily="18" charset="0"/>
              </a:rPr>
              <a:t>ұңғыларын бұрғылау, соққылап бұрғылау әдісінен тиімділеу, роторлық әдіске көше бастады. Ұңғыларды шаюға балшық езінділері қолданылды</a:t>
            </a:r>
            <a:r>
              <a:rPr lang="kk-KZ" dirty="0" smtClean="0">
                <a:latin typeface="Times New Roman" panose="02020603050405020304" pitchFamily="18" charset="0"/>
                <a:cs typeface="Times New Roman" panose="02020603050405020304" pitchFamily="18" charset="0"/>
              </a:rPr>
              <a:t>.</a:t>
            </a:r>
          </a:p>
          <a:p>
            <a:r>
              <a:rPr lang="kk-KZ" i="1" dirty="0">
                <a:solidFill>
                  <a:schemeClr val="tx2"/>
                </a:solidFill>
                <a:latin typeface="Times New Roman" panose="02020603050405020304" pitchFamily="18" charset="0"/>
                <a:cs typeface="Times New Roman" panose="02020603050405020304" pitchFamily="18" charset="0"/>
              </a:rPr>
              <a:t>М.А. Капелюшников </a:t>
            </a:r>
            <a:r>
              <a:rPr lang="kk-KZ" dirty="0">
                <a:latin typeface="Times New Roman" panose="02020603050405020304" pitchFamily="18" charset="0"/>
                <a:cs typeface="Times New Roman" panose="02020603050405020304" pitchFamily="18" charset="0"/>
              </a:rPr>
              <a:t>турбобұрғыны ойлап шығарды. Кейінірек </a:t>
            </a:r>
            <a:r>
              <a:rPr lang="kk-KZ" i="1" dirty="0">
                <a:solidFill>
                  <a:schemeClr val="tx2"/>
                </a:solidFill>
                <a:latin typeface="Times New Roman" panose="02020603050405020304" pitchFamily="18" charset="0"/>
                <a:cs typeface="Times New Roman" panose="02020603050405020304" pitchFamily="18" charset="0"/>
              </a:rPr>
              <a:t>П.П.Шумилов, Э.И.Тагиев, Р.А.Иоанесян </a:t>
            </a:r>
            <a:r>
              <a:rPr lang="kk-KZ" dirty="0">
                <a:latin typeface="Times New Roman" panose="02020603050405020304" pitchFamily="18" charset="0"/>
                <a:cs typeface="Times New Roman" panose="02020603050405020304" pitchFamily="18" charset="0"/>
              </a:rPr>
              <a:t>және </a:t>
            </a:r>
            <a:r>
              <a:rPr lang="kk-KZ" i="1" dirty="0">
                <a:solidFill>
                  <a:schemeClr val="tx2"/>
                </a:solidFill>
                <a:latin typeface="Times New Roman" panose="02020603050405020304" pitchFamily="18" charset="0"/>
                <a:cs typeface="Times New Roman" panose="02020603050405020304" pitchFamily="18" charset="0"/>
              </a:rPr>
              <a:t>Н.Т.Гусман</a:t>
            </a:r>
            <a:r>
              <a:rPr lang="kk-KZ" dirty="0">
                <a:latin typeface="Times New Roman" panose="02020603050405020304" pitchFamily="18" charset="0"/>
                <a:cs typeface="Times New Roman" panose="02020603050405020304" pitchFamily="18" charset="0"/>
              </a:rPr>
              <a:t> көп сатылы редукторсыз турбобұрғыны жасап шығарды. Тереңге бұрғылаудың дамуына </a:t>
            </a:r>
            <a:r>
              <a:rPr lang="kk-KZ" i="1" dirty="0">
                <a:solidFill>
                  <a:schemeClr val="tx2"/>
                </a:solidFill>
                <a:latin typeface="Times New Roman" panose="02020603050405020304" pitchFamily="18" charset="0"/>
                <a:cs typeface="Times New Roman" panose="02020603050405020304" pitchFamily="18" charset="0"/>
              </a:rPr>
              <a:t>Н.И.Шацов, В.С.Федоров </a:t>
            </a:r>
            <a:r>
              <a:rPr lang="kk-KZ" dirty="0">
                <a:latin typeface="Times New Roman" panose="02020603050405020304" pitchFamily="18" charset="0"/>
                <a:cs typeface="Times New Roman" panose="02020603050405020304" pitchFamily="18" charset="0"/>
              </a:rPr>
              <a:t>және т.б көп еңбек сіңірді. Барлама колонкалық бұрғылаудың технологиясы мен техникасының дамуына көп еңбек сіңірген ғалымдар: </a:t>
            </a:r>
            <a:r>
              <a:rPr lang="kk-KZ" i="1" dirty="0">
                <a:solidFill>
                  <a:schemeClr val="tx2"/>
                </a:solidFill>
                <a:latin typeface="Times New Roman" panose="02020603050405020304" pitchFamily="18" charset="0"/>
                <a:cs typeface="Times New Roman" panose="02020603050405020304" pitchFamily="18" charset="0"/>
              </a:rPr>
              <a:t>Н.И. Куличихин, Б.И. Воздвиженский, С.А. Волков, Ф.А. Шамшев, Е.Ф. Эпштейн</a:t>
            </a:r>
            <a:r>
              <a:rPr lang="kk-KZ" dirty="0">
                <a:latin typeface="Times New Roman" panose="02020603050405020304" pitchFamily="18" charset="0"/>
                <a:cs typeface="Times New Roman" panose="02020603050405020304" pitchFamily="18" charset="0"/>
              </a:rPr>
              <a:t>. Бағыттап бұрғылаудың техникасымен технологиясының дамуына </a:t>
            </a:r>
            <a:r>
              <a:rPr lang="kk-KZ" i="1" dirty="0">
                <a:solidFill>
                  <a:schemeClr val="tx2"/>
                </a:solidFill>
                <a:latin typeface="Times New Roman" panose="02020603050405020304" pitchFamily="18" charset="0"/>
                <a:cs typeface="Times New Roman" panose="02020603050405020304" pitchFamily="18" charset="0"/>
              </a:rPr>
              <a:t>С.С.Сулакшин</a:t>
            </a:r>
            <a:r>
              <a:rPr lang="kk-KZ" dirty="0">
                <a:latin typeface="Times New Roman" panose="02020603050405020304" pitchFamily="18" charset="0"/>
                <a:cs typeface="Times New Roman" panose="02020603050405020304" pitchFamily="18" charset="0"/>
              </a:rPr>
              <a:t> және </a:t>
            </a:r>
            <a:r>
              <a:rPr lang="kk-KZ" i="1" dirty="0">
                <a:solidFill>
                  <a:schemeClr val="tx2"/>
                </a:solidFill>
                <a:latin typeface="Times New Roman" panose="02020603050405020304" pitchFamily="18" charset="0"/>
                <a:cs typeface="Times New Roman" panose="02020603050405020304" pitchFamily="18" charset="0"/>
              </a:rPr>
              <a:t>Е.Л. Лиманов </a:t>
            </a:r>
            <a:r>
              <a:rPr lang="kk-KZ" dirty="0">
                <a:latin typeface="Times New Roman" panose="02020603050405020304" pitchFamily="18" charset="0"/>
                <a:cs typeface="Times New Roman" panose="02020603050405020304" pitchFamily="18" charset="0"/>
              </a:rPr>
              <a:t>көп үлес қосты.</a:t>
            </a:r>
            <a:endParaRPr lang="kk-KZ" dirty="0" smtClean="0">
              <a:latin typeface="Times New Roman" panose="02020603050405020304" pitchFamily="18" charset="0"/>
              <a:cs typeface="Times New Roman" panose="02020603050405020304" pitchFamily="18" charset="0"/>
            </a:endParaRPr>
          </a:p>
          <a:p>
            <a:endParaRPr lang="ru-RU" dirty="0"/>
          </a:p>
        </p:txBody>
      </p:sp>
      <p:sp>
        <p:nvSpPr>
          <p:cNvPr id="4" name="Прямоугольник 3"/>
          <p:cNvSpPr/>
          <p:nvPr/>
        </p:nvSpPr>
        <p:spPr>
          <a:xfrm>
            <a:off x="179512" y="766707"/>
            <a:ext cx="2592288" cy="4832092"/>
          </a:xfrm>
          <a:prstGeom prst="rect">
            <a:avLst/>
          </a:prstGeom>
        </p:spPr>
        <p:txBody>
          <a:bodyPr wrap="square">
            <a:spAutoFit/>
          </a:bodyPr>
          <a:lstStyle/>
          <a:p>
            <a:pPr algn="ctr"/>
            <a:r>
              <a:rPr lang="kk-KZ" sz="2800" dirty="0" smtClean="0">
                <a:latin typeface="Times New Roman" panose="02020603050405020304" pitchFamily="18" charset="0"/>
                <a:cs typeface="Times New Roman" panose="02020603050405020304" pitchFamily="18" charset="0"/>
              </a:rPr>
              <a:t>1908-1911 жж.</a:t>
            </a:r>
          </a:p>
          <a:p>
            <a:pPr algn="ctr"/>
            <a:endParaRPr lang="kk-KZ" sz="2800" dirty="0" smtClean="0">
              <a:latin typeface="Times New Roman" panose="02020603050405020304" pitchFamily="18" charset="0"/>
              <a:cs typeface="Times New Roman" panose="02020603050405020304" pitchFamily="18" charset="0"/>
            </a:endParaRPr>
          </a:p>
          <a:p>
            <a:pPr algn="ctr"/>
            <a:endParaRPr lang="kk-KZ" sz="2800" dirty="0">
              <a:latin typeface="Times New Roman" panose="02020603050405020304" pitchFamily="18" charset="0"/>
              <a:cs typeface="Times New Roman" panose="02020603050405020304" pitchFamily="18" charset="0"/>
            </a:endParaRPr>
          </a:p>
          <a:p>
            <a:pPr algn="ctr"/>
            <a:endParaRPr lang="kk-KZ" sz="2800" dirty="0" smtClean="0">
              <a:latin typeface="Times New Roman" panose="02020603050405020304" pitchFamily="18" charset="0"/>
              <a:cs typeface="Times New Roman" panose="02020603050405020304" pitchFamily="18" charset="0"/>
            </a:endParaRPr>
          </a:p>
          <a:p>
            <a:pPr algn="ctr"/>
            <a:r>
              <a:rPr lang="kk-KZ" sz="2800" dirty="0" smtClean="0">
                <a:latin typeface="Times New Roman" panose="02020603050405020304" pitchFamily="18" charset="0"/>
                <a:cs typeface="Times New Roman" panose="02020603050405020304" pitchFamily="18" charset="0"/>
              </a:rPr>
              <a:t>1915 </a:t>
            </a:r>
            <a:r>
              <a:rPr lang="kk-KZ" sz="2800" dirty="0">
                <a:latin typeface="Times New Roman" panose="02020603050405020304" pitchFamily="18" charset="0"/>
                <a:cs typeface="Times New Roman" panose="02020603050405020304" pitchFamily="18" charset="0"/>
              </a:rPr>
              <a:t>ж.</a:t>
            </a:r>
          </a:p>
          <a:p>
            <a:pPr algn="ctr"/>
            <a:endParaRPr lang="kk-KZ" sz="2800" dirty="0" smtClean="0">
              <a:latin typeface="Times New Roman" panose="02020603050405020304" pitchFamily="18" charset="0"/>
              <a:cs typeface="Times New Roman" panose="02020603050405020304" pitchFamily="18" charset="0"/>
            </a:endParaRPr>
          </a:p>
          <a:p>
            <a:pPr algn="ctr"/>
            <a:r>
              <a:rPr lang="kk-KZ" sz="2800" dirty="0" smtClean="0">
                <a:latin typeface="Times New Roman" panose="02020603050405020304" pitchFamily="18" charset="0"/>
                <a:cs typeface="Times New Roman" panose="02020603050405020304" pitchFamily="18" charset="0"/>
              </a:rPr>
              <a:t>1922-1923 ж.</a:t>
            </a:r>
          </a:p>
          <a:p>
            <a:pPr algn="ctr"/>
            <a:endParaRPr lang="kk-KZ" sz="2800" dirty="0" smtClean="0">
              <a:latin typeface="Times New Roman" panose="02020603050405020304" pitchFamily="18" charset="0"/>
              <a:cs typeface="Times New Roman" panose="02020603050405020304" pitchFamily="18" charset="0"/>
            </a:endParaRPr>
          </a:p>
          <a:p>
            <a:pPr algn="ctr"/>
            <a:endParaRPr lang="kk-KZ" sz="2800" dirty="0">
              <a:latin typeface="Times New Roman" panose="02020603050405020304" pitchFamily="18" charset="0"/>
              <a:cs typeface="Times New Roman" panose="02020603050405020304" pitchFamily="18" charset="0"/>
            </a:endParaRPr>
          </a:p>
          <a:p>
            <a:pPr algn="ctr"/>
            <a:endParaRPr lang="kk-KZ" sz="2800" dirty="0" smtClean="0">
              <a:latin typeface="Times New Roman" panose="02020603050405020304" pitchFamily="18" charset="0"/>
              <a:cs typeface="Times New Roman" panose="02020603050405020304" pitchFamily="18" charset="0"/>
            </a:endParaRPr>
          </a:p>
          <a:p>
            <a:pPr algn="ctr"/>
            <a:r>
              <a:rPr lang="kk-KZ" sz="2800" dirty="0" smtClean="0">
                <a:latin typeface="Times New Roman" panose="02020603050405020304" pitchFamily="18" charset="0"/>
                <a:cs typeface="Times New Roman" panose="02020603050405020304" pitchFamily="18" charset="0"/>
              </a:rPr>
              <a:t>1923 ж.</a:t>
            </a:r>
            <a:endParaRPr lang="ru-RU"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187673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195736" y="260648"/>
            <a:ext cx="6696744" cy="6336703"/>
          </a:xfrm>
        </p:spPr>
        <p:txBody>
          <a:bodyPr>
            <a:normAutofit fontScale="92500" lnSpcReduction="10000"/>
          </a:bodyPr>
          <a:lstStyle/>
          <a:p>
            <a:r>
              <a:rPr lang="kk-KZ" dirty="0">
                <a:latin typeface="Times New Roman" panose="02020603050405020304" pitchFamily="18" charset="0"/>
                <a:cs typeface="Times New Roman" panose="02020603050405020304" pitchFamily="18" charset="0"/>
              </a:rPr>
              <a:t>ССРО-да қатты қоспамен колонкалы бұрғылаудың кең көлемде қолданылуы 1929 жылдан Москваның электр заводы “Победит” деген қатты қоспаны шығаруынан басталды</a:t>
            </a:r>
            <a:r>
              <a:rPr lang="kk-KZ" dirty="0" smtClean="0">
                <a:latin typeface="Times New Roman" panose="02020603050405020304" pitchFamily="18" charset="0"/>
                <a:cs typeface="Times New Roman" panose="02020603050405020304" pitchFamily="18" charset="0"/>
              </a:rPr>
              <a:t>.</a:t>
            </a:r>
          </a:p>
          <a:p>
            <a:r>
              <a:rPr lang="kk-KZ" dirty="0" smtClean="0">
                <a:latin typeface="Times New Roman" panose="02020603050405020304" pitchFamily="18" charset="0"/>
                <a:cs typeface="Times New Roman" panose="02020603050405020304" pitchFamily="18" charset="0"/>
              </a:rPr>
              <a:t>Швед </a:t>
            </a:r>
            <a:r>
              <a:rPr lang="kk-KZ" dirty="0">
                <a:latin typeface="Times New Roman" panose="02020603050405020304" pitchFamily="18" charset="0"/>
                <a:cs typeface="Times New Roman" panose="02020603050405020304" pitchFamily="18" charset="0"/>
              </a:rPr>
              <a:t>инженері А.  Крелиус  алмазбен бұрғылауды әрі қарай дамытып бірнеше “Крелиус” типті бұрғы станоктарын жасады.</a:t>
            </a:r>
            <a:endParaRPr lang="ru-RU" dirty="0">
              <a:latin typeface="Times New Roman" panose="02020603050405020304" pitchFamily="18" charset="0"/>
              <a:cs typeface="Times New Roman" panose="02020603050405020304" pitchFamily="18" charset="0"/>
            </a:endParaRPr>
          </a:p>
          <a:p>
            <a:r>
              <a:rPr lang="kk-KZ" dirty="0">
                <a:latin typeface="Times New Roman" panose="02020603050405020304" pitchFamily="18" charset="0"/>
                <a:cs typeface="Times New Roman" panose="02020603050405020304" pitchFamily="18" charset="0"/>
              </a:rPr>
              <a:t>Ресейде алмазбен бұрғылауды </a:t>
            </a:r>
            <a:r>
              <a:rPr lang="kk-KZ" dirty="0" smtClean="0">
                <a:latin typeface="Times New Roman" panose="02020603050405020304" pitchFamily="18" charset="0"/>
                <a:cs typeface="Times New Roman" panose="02020603050405020304" pitchFamily="18" charset="0"/>
              </a:rPr>
              <a:t>Оралда </a:t>
            </a:r>
            <a:r>
              <a:rPr lang="kk-KZ" dirty="0">
                <a:latin typeface="Times New Roman" panose="02020603050405020304" pitchFamily="18" charset="0"/>
                <a:cs typeface="Times New Roman" panose="02020603050405020304" pitchFamily="18" charset="0"/>
              </a:rPr>
              <a:t>қолдана бастады. Онда ұңғы бұрғылауға Крелиус типті станоктар қолданылды.</a:t>
            </a:r>
            <a:endParaRPr lang="ru-RU" dirty="0">
              <a:latin typeface="Times New Roman" panose="02020603050405020304" pitchFamily="18" charset="0"/>
              <a:cs typeface="Times New Roman" panose="02020603050405020304" pitchFamily="18" charset="0"/>
            </a:endParaRPr>
          </a:p>
          <a:p>
            <a:r>
              <a:rPr lang="kk-KZ" dirty="0">
                <a:latin typeface="Times New Roman" panose="02020603050405020304" pitchFamily="18" charset="0"/>
                <a:cs typeface="Times New Roman" panose="02020603050405020304" pitchFamily="18" charset="0"/>
              </a:rPr>
              <a:t>Колонкалы бұрғылаудың дамуына Петербург тау-кен институтының профессоры С.Г.Воислав көп еңбек сіңірді. Ол бірнеше станоктар типтерін жасады, алмазбен бұрғылаудың теориясын жасап, ең бірінші болып қатты және өте қатты тау жыныстарын бұрғылағанда ұсақ алмазды коронкалардың ірі алмазды коронкаларға қарағандағы артықшылығын дәлелдеді</a:t>
            </a:r>
            <a:r>
              <a:rPr lang="kk-KZ" dirty="0" smtClean="0">
                <a:latin typeface="Times New Roman" panose="02020603050405020304" pitchFamily="18" charset="0"/>
                <a:cs typeface="Times New Roman" panose="02020603050405020304" pitchFamily="18" charset="0"/>
              </a:rPr>
              <a:t>.</a:t>
            </a:r>
          </a:p>
          <a:p>
            <a:r>
              <a:rPr lang="kk-KZ" dirty="0">
                <a:latin typeface="Times New Roman" panose="02020603050405020304" pitchFamily="18" charset="0"/>
                <a:cs typeface="Times New Roman" panose="02020603050405020304" pitchFamily="18" charset="0"/>
              </a:rPr>
              <a:t>Ұңғы бұрғылаудың технологиясы мен техникасын әрі қарай жетілдіру жолында көптеген ғылыми-зерттеу институттары, жоғары оқу орындары жұмыс істейді. Олар: ВНИИБТ, ВИТР, ВИЭМС, СКБ, ЦНИГРИ, МГРИ, ТПИ, Днепропетровскінің институты, КазИМС ж.т.б</a:t>
            </a:r>
            <a:r>
              <a:rPr lang="kk-KZ" dirty="0" smtClean="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p:txBody>
      </p:sp>
      <p:sp>
        <p:nvSpPr>
          <p:cNvPr id="5" name="Прямоугольник 4"/>
          <p:cNvSpPr/>
          <p:nvPr/>
        </p:nvSpPr>
        <p:spPr>
          <a:xfrm>
            <a:off x="179512" y="692696"/>
            <a:ext cx="2016224" cy="2185214"/>
          </a:xfrm>
          <a:prstGeom prst="rect">
            <a:avLst/>
          </a:prstGeom>
        </p:spPr>
        <p:txBody>
          <a:bodyPr wrap="square">
            <a:spAutoFit/>
          </a:bodyPr>
          <a:lstStyle/>
          <a:p>
            <a:pPr algn="ctr"/>
            <a:r>
              <a:rPr lang="kk-KZ" sz="3200" dirty="0">
                <a:latin typeface="Times New Roman" panose="02020603050405020304" pitchFamily="18" charset="0"/>
                <a:cs typeface="Times New Roman" panose="02020603050405020304" pitchFamily="18" charset="0"/>
              </a:rPr>
              <a:t>1929 </a:t>
            </a:r>
            <a:r>
              <a:rPr lang="kk-KZ" sz="3200" dirty="0" smtClean="0">
                <a:latin typeface="Times New Roman" panose="02020603050405020304" pitchFamily="18" charset="0"/>
                <a:cs typeface="Times New Roman" panose="02020603050405020304" pitchFamily="18" charset="0"/>
              </a:rPr>
              <a:t>ж.</a:t>
            </a:r>
          </a:p>
          <a:p>
            <a:pPr algn="ctr"/>
            <a:endParaRPr lang="kk-KZ" sz="2000" dirty="0" smtClean="0">
              <a:latin typeface="Times New Roman" panose="02020603050405020304" pitchFamily="18" charset="0"/>
              <a:cs typeface="Times New Roman" panose="02020603050405020304" pitchFamily="18" charset="0"/>
            </a:endParaRPr>
          </a:p>
          <a:p>
            <a:pPr algn="ctr"/>
            <a:r>
              <a:rPr lang="kk-KZ" sz="3200" dirty="0" smtClean="0">
                <a:latin typeface="Times New Roman" panose="02020603050405020304" pitchFamily="18" charset="0"/>
                <a:cs typeface="Times New Roman" panose="02020603050405020304" pitchFamily="18" charset="0"/>
              </a:rPr>
              <a:t>1980 ж.</a:t>
            </a:r>
          </a:p>
          <a:p>
            <a:pPr algn="ctr"/>
            <a:endParaRPr lang="kk-KZ" sz="2000" dirty="0" smtClean="0">
              <a:latin typeface="Times New Roman" panose="02020603050405020304" pitchFamily="18" charset="0"/>
              <a:cs typeface="Times New Roman" panose="02020603050405020304" pitchFamily="18" charset="0"/>
            </a:endParaRPr>
          </a:p>
          <a:p>
            <a:pPr algn="ctr"/>
            <a:r>
              <a:rPr lang="kk-KZ" sz="3200" dirty="0" smtClean="0">
                <a:latin typeface="Times New Roman" panose="02020603050405020304" pitchFamily="18" charset="0"/>
                <a:cs typeface="Times New Roman" panose="02020603050405020304" pitchFamily="18" charset="0"/>
              </a:rPr>
              <a:t>1990 ж.</a:t>
            </a:r>
            <a:endParaRPr lang="ru-RU"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5220249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ерспектива">
  <a:themeElements>
    <a:clrScheme name="Перспектива">
      <a:dk1>
        <a:sysClr val="windowText" lastClr="000000"/>
      </a:dk1>
      <a:lt1>
        <a:sysClr val="window" lastClr="FFFFFF"/>
      </a:lt1>
      <a:dk2>
        <a:srgbClr val="283138"/>
      </a:dk2>
      <a:lt2>
        <a:srgbClr val="FF8600"/>
      </a:lt2>
      <a:accent1>
        <a:srgbClr val="838D9B"/>
      </a:accent1>
      <a:accent2>
        <a:srgbClr val="D2610C"/>
      </a:accent2>
      <a:accent3>
        <a:srgbClr val="80716A"/>
      </a:accent3>
      <a:accent4>
        <a:srgbClr val="94147C"/>
      </a:accent4>
      <a:accent5>
        <a:srgbClr val="5D5AD2"/>
      </a:accent5>
      <a:accent6>
        <a:srgbClr val="6F6C7D"/>
      </a:accent6>
      <a:hlink>
        <a:srgbClr val="6187E3"/>
      </a:hlink>
      <a:folHlink>
        <a:srgbClr val="7B8EB8"/>
      </a:folHlink>
    </a:clrScheme>
    <a:fontScheme name="Классическая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Перспектива">
      <a:fillStyleLst>
        <a:solidFill>
          <a:schemeClr val="phClr"/>
        </a:solidFill>
        <a:gradFill rotWithShape="1">
          <a:gsLst>
            <a:gs pos="0">
              <a:schemeClr val="phClr">
                <a:tint val="50000"/>
                <a:alpha val="100000"/>
                <a:satMod val="160000"/>
                <a:lumMod val="105000"/>
              </a:schemeClr>
            </a:gs>
            <a:gs pos="41000">
              <a:schemeClr val="phClr">
                <a:tint val="57000"/>
                <a:satMod val="180000"/>
                <a:lumMod val="99000"/>
              </a:schemeClr>
            </a:gs>
            <a:gs pos="100000">
              <a:schemeClr val="phClr">
                <a:tint val="80000"/>
                <a:satMod val="200000"/>
                <a:lumMod val="104000"/>
              </a:schemeClr>
            </a:gs>
          </a:gsLst>
          <a:lin ang="5400000" scaled="1"/>
        </a:gradFill>
        <a:gradFill rotWithShape="1">
          <a:gsLst>
            <a:gs pos="0">
              <a:schemeClr val="phClr">
                <a:tint val="96000"/>
                <a:satMod val="130000"/>
                <a:lumMod val="114000"/>
              </a:schemeClr>
            </a:gs>
            <a:gs pos="60000">
              <a:schemeClr val="phClr">
                <a:tint val="100000"/>
                <a:satMod val="106000"/>
                <a:lumMod val="110000"/>
              </a:schemeClr>
            </a:gs>
            <a:gs pos="100000">
              <a:schemeClr val="ph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50800" dist="38100" dir="5400000" rotWithShape="0">
              <a:srgbClr val="000000">
                <a:alpha val="28000"/>
              </a:srgbClr>
            </a:outerShdw>
          </a:effectLst>
        </a:effectStyle>
        <a:effectStyle>
          <a:effectLst>
            <a:outerShdw blurRad="47625" dist="38100" dir="5400000" sy="98000" rotWithShape="0">
              <a:srgbClr val="000000">
                <a:alpha val="48000"/>
              </a:srgbClr>
            </a:outerShdw>
          </a:effectLst>
          <a:scene3d>
            <a:camera prst="orthographicFront">
              <a:rot lat="0" lon="0" rev="0"/>
            </a:camera>
            <a:lightRig rig="twoPt" dir="br">
              <a:rot lat="0" lon="0" rev="8700000"/>
            </a:lightRig>
          </a:scene3d>
          <a:sp3d prstMaterial="matte">
            <a:bevelT w="25400" h="53975"/>
          </a:sp3d>
        </a:effectStyle>
        <a:effectStyle>
          <a:effectLst>
            <a:reflection blurRad="12700" stA="24000" endPos="28000" dist="50800" dir="5400000" sy="-100000" rotWithShape="0"/>
          </a:effectLst>
          <a:scene3d>
            <a:camera prst="orthographicFront">
              <a:rot lat="0" lon="0" rev="0"/>
            </a:camera>
            <a:lightRig rig="threePt" dir="t">
              <a:rot lat="0" lon="0" rev="4800000"/>
            </a:lightRig>
          </a:scene3d>
          <a:sp3d>
            <a:bevelT w="69850" h="31750"/>
          </a:sp3d>
        </a:effectStyle>
      </a:effectStyleLst>
      <a:bgFillStyleLst>
        <a:solidFill>
          <a:schemeClr val="phClr"/>
        </a:solidFill>
        <a:gradFill rotWithShape="1">
          <a:gsLst>
            <a:gs pos="0">
              <a:schemeClr val="phClr">
                <a:tint val="100000"/>
                <a:shade val="80000"/>
                <a:satMod val="100000"/>
                <a:lumMod val="100000"/>
              </a:schemeClr>
            </a:gs>
            <a:gs pos="65000">
              <a:schemeClr val="phClr">
                <a:tint val="100000"/>
                <a:shade val="95000"/>
                <a:satMod val="100000"/>
                <a:lumMod val="100000"/>
              </a:schemeClr>
            </a:gs>
            <a:gs pos="100000">
              <a:schemeClr val="phClr">
                <a:tint val="88000"/>
                <a:shade val="100000"/>
                <a:satMod val="400000"/>
                <a:lumMod val="100000"/>
              </a:schemeClr>
            </a:gs>
          </a:gsLst>
          <a:lin ang="5400000" scaled="0"/>
        </a:gradFill>
        <a:blipFill rotWithShape="1">
          <a:blip xmlns:r="http://schemas.openxmlformats.org/officeDocument/2006/relationships" r:embed="rId1">
            <a:duotone>
              <a:schemeClr val="phClr">
                <a:tint val="95000"/>
                <a:satMod val="90000"/>
              </a:schemeClr>
              <a:schemeClr val="phClr">
                <a:shade val="92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Perspective</Template>
  <TotalTime>200</TotalTime>
  <Words>827</Words>
  <Application>Microsoft Office PowerPoint</Application>
  <PresentationFormat>Экран (4:3)</PresentationFormat>
  <Paragraphs>51</Paragraphs>
  <Slides>8</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8</vt:i4>
      </vt:variant>
    </vt:vector>
  </HeadingPairs>
  <TitlesOfParts>
    <vt:vector size="9" baseType="lpstr">
      <vt:lpstr>Перспектива</vt:lpstr>
      <vt:lpstr>Дәріс №1. Кіріспе. БҰРҒЫЛАУ ЖҰМЫСТАРЫНЫҢ ДАМУЫНЫҢ КЫСҚАША ТАРИХЫ</vt:lpstr>
      <vt:lpstr>Бұрғылау – арнайы техниканың (бұрғылау жабдығының) көмегімен тау жыныстарын бұзу процесі.</vt:lpstr>
      <vt:lpstr>Бұрғылау себептері:</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Дәріс №1. Кіріспе. БҰРҒЫЛАУ ЖҰМЫСТАРЫНЫҢ ДАМУЫНЫҢ КЫСҚАША ТАРИХЫ</dc:title>
  <dc:creator>Талшын</dc:creator>
  <cp:lastModifiedBy>Талшын</cp:lastModifiedBy>
  <cp:revision>17</cp:revision>
  <dcterms:created xsi:type="dcterms:W3CDTF">2021-03-29T13:26:37Z</dcterms:created>
  <dcterms:modified xsi:type="dcterms:W3CDTF">2021-03-29T16:57:51Z</dcterms:modified>
</cp:coreProperties>
</file>